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9" r:id="rId2"/>
    <p:sldId id="260" r:id="rId3"/>
    <p:sldId id="293" r:id="rId4"/>
    <p:sldId id="258" r:id="rId5"/>
    <p:sldId id="261" r:id="rId6"/>
    <p:sldId id="262" r:id="rId7"/>
    <p:sldId id="269" r:id="rId8"/>
    <p:sldId id="263" r:id="rId9"/>
    <p:sldId id="303" r:id="rId10"/>
    <p:sldId id="264" r:id="rId11"/>
    <p:sldId id="265" r:id="rId12"/>
    <p:sldId id="266" r:id="rId13"/>
    <p:sldId id="268" r:id="rId14"/>
    <p:sldId id="304" r:id="rId15"/>
    <p:sldId id="280" r:id="rId16"/>
    <p:sldId id="279" r:id="rId17"/>
    <p:sldId id="281" r:id="rId18"/>
    <p:sldId id="282" r:id="rId19"/>
    <p:sldId id="283" r:id="rId20"/>
    <p:sldId id="284" r:id="rId21"/>
    <p:sldId id="285" r:id="rId22"/>
    <p:sldId id="278" r:id="rId23"/>
    <p:sldId id="307" r:id="rId24"/>
    <p:sldId id="286" r:id="rId25"/>
    <p:sldId id="296" r:id="rId26"/>
    <p:sldId id="275" r:id="rId27"/>
    <p:sldId id="297" r:id="rId28"/>
    <p:sldId id="288" r:id="rId29"/>
    <p:sldId id="289" r:id="rId30"/>
    <p:sldId id="302" r:id="rId31"/>
    <p:sldId id="301" r:id="rId32"/>
    <p:sldId id="270" r:id="rId33"/>
    <p:sldId id="271" r:id="rId34"/>
    <p:sldId id="310" r:id="rId35"/>
    <p:sldId id="300" r:id="rId36"/>
    <p:sldId id="299" r:id="rId37"/>
    <p:sldId id="274" r:id="rId38"/>
    <p:sldId id="298" r:id="rId39"/>
    <p:sldId id="273" r:id="rId40"/>
    <p:sldId id="306" r:id="rId41"/>
    <p:sldId id="294" r:id="rId42"/>
    <p:sldId id="276" r:id="rId43"/>
    <p:sldId id="309" r:id="rId44"/>
    <p:sldId id="290" r:id="rId45"/>
    <p:sldId id="308" r:id="rId46"/>
    <p:sldId id="277" r:id="rId47"/>
    <p:sldId id="311" r:id="rId48"/>
    <p:sldId id="291" r:id="rId49"/>
    <p:sldId id="292" r:id="rId50"/>
    <p:sldId id="257" r:id="rId5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5" d="100"/>
          <a:sy n="145" d="100"/>
        </p:scale>
        <p:origin x="624" y="21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hyperlink" Target="mailto:survivoradvocate@unt.edu" TargetMode="External"/><Relationship Id="rId4" Type="http://schemas.openxmlformats.org/officeDocument/2006/relationships/image" Target="../media/image16.jpg"/></Relationships>
</file>

<file path=ppt/diagrams/_rels/data4.xml.rels><?xml version="1.0" encoding="UTF-8" standalone="yes"?>
<Relationships xmlns="http://schemas.openxmlformats.org/package/2006/relationships"><Relationship Id="rId3" Type="http://schemas.openxmlformats.org/officeDocument/2006/relationships/hyperlink" Target="http://www.deanofstudents.unt.edu/" TargetMode="External"/><Relationship Id="rId2" Type="http://schemas.openxmlformats.org/officeDocument/2006/relationships/hyperlink" Target="http://www.police.unt.edu/" TargetMode="External"/><Relationship Id="rId1" Type="http://schemas.openxmlformats.org/officeDocument/2006/relationships/hyperlink" Target="http://clery.unt.edu/"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A870A-DA4B-4601-B1DE-20D14F0F1D9F}"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C84C0443-C04D-44CC-867A-E49DFD8EACB7}">
      <dgm:prSet custT="1"/>
      <dgm:spPr>
        <a:solidFill>
          <a:schemeClr val="accent1">
            <a:lumMod val="60000"/>
            <a:lumOff val="40000"/>
          </a:schemeClr>
        </a:solidFill>
      </dgm:spPr>
      <dgm:t>
        <a:bodyPr/>
        <a:lstStyle/>
        <a:p>
          <a:pPr rtl="0"/>
          <a:r>
            <a:rPr lang="en-US" sz="1400" dirty="0">
              <a:solidFill>
                <a:schemeClr val="tx2">
                  <a:lumMod val="50000"/>
                </a:schemeClr>
              </a:solidFill>
            </a:rPr>
            <a:t>Criminal Homicide </a:t>
          </a:r>
        </a:p>
      </dgm:t>
    </dgm:pt>
    <dgm:pt modelId="{E5F03CC6-C082-42A7-9D63-6AB749F7E327}" type="parTrans" cxnId="{1E7D5C27-412F-40C0-B85F-F69BFABA9C31}">
      <dgm:prSet/>
      <dgm:spPr/>
      <dgm:t>
        <a:bodyPr/>
        <a:lstStyle/>
        <a:p>
          <a:endParaRPr lang="en-US"/>
        </a:p>
      </dgm:t>
    </dgm:pt>
    <dgm:pt modelId="{9E7E316D-DA3F-498F-9172-D41D57CE908B}" type="sibTrans" cxnId="{1E7D5C27-412F-40C0-B85F-F69BFABA9C31}">
      <dgm:prSet/>
      <dgm:spPr/>
      <dgm:t>
        <a:bodyPr/>
        <a:lstStyle/>
        <a:p>
          <a:endParaRPr lang="en-US"/>
        </a:p>
      </dgm:t>
    </dgm:pt>
    <dgm:pt modelId="{78EB0243-F20F-4C02-BF3D-349AFBEA1D20}">
      <dgm:prSet custT="1"/>
      <dgm:spPr/>
      <dgm:t>
        <a:bodyPr/>
        <a:lstStyle/>
        <a:p>
          <a:pPr rtl="0"/>
          <a:r>
            <a:rPr lang="en-US" sz="1400" dirty="0"/>
            <a:t>Murder, Non-Negligent, &amp; </a:t>
          </a:r>
          <a:r>
            <a:rPr lang="en-US" sz="1400" dirty="0" smtClean="0"/>
            <a:t>Manslaughter by Negligence</a:t>
          </a:r>
          <a:endParaRPr lang="en-US" sz="1400" dirty="0"/>
        </a:p>
      </dgm:t>
    </dgm:pt>
    <dgm:pt modelId="{E2D0085E-4BBB-4C0D-A320-6F43AAEDE18C}" type="parTrans" cxnId="{6A9D2C7C-4B90-44BA-8C74-91D938B52208}">
      <dgm:prSet/>
      <dgm:spPr/>
      <dgm:t>
        <a:bodyPr/>
        <a:lstStyle/>
        <a:p>
          <a:endParaRPr lang="en-US"/>
        </a:p>
      </dgm:t>
    </dgm:pt>
    <dgm:pt modelId="{8DE38E55-D0E8-42EA-8931-F7E1F6DB865E}" type="sibTrans" cxnId="{6A9D2C7C-4B90-44BA-8C74-91D938B52208}">
      <dgm:prSet/>
      <dgm:spPr/>
      <dgm:t>
        <a:bodyPr/>
        <a:lstStyle/>
        <a:p>
          <a:endParaRPr lang="en-US"/>
        </a:p>
      </dgm:t>
    </dgm:pt>
    <dgm:pt modelId="{301FA140-9F3F-4F62-BAB2-15742DA5D8C0}">
      <dgm:prSet custT="1"/>
      <dgm:spPr>
        <a:solidFill>
          <a:schemeClr val="accent1">
            <a:lumMod val="60000"/>
            <a:lumOff val="40000"/>
          </a:schemeClr>
        </a:solidFill>
      </dgm:spPr>
      <dgm:t>
        <a:bodyPr/>
        <a:lstStyle/>
        <a:p>
          <a:pPr rtl="0"/>
          <a:r>
            <a:rPr lang="en-US" sz="1400" dirty="0">
              <a:solidFill>
                <a:schemeClr val="tx2">
                  <a:lumMod val="50000"/>
                </a:schemeClr>
              </a:solidFill>
            </a:rPr>
            <a:t>Sexual Assault (Sex Offenses)</a:t>
          </a:r>
        </a:p>
      </dgm:t>
    </dgm:pt>
    <dgm:pt modelId="{AF8EE2EA-8A87-42D1-A68E-6C7B0E09F101}" type="parTrans" cxnId="{E15E26F0-BC35-445F-836C-D9642BC1FCFF}">
      <dgm:prSet/>
      <dgm:spPr/>
      <dgm:t>
        <a:bodyPr/>
        <a:lstStyle/>
        <a:p>
          <a:endParaRPr lang="en-US"/>
        </a:p>
      </dgm:t>
    </dgm:pt>
    <dgm:pt modelId="{BDF7056E-C282-42AE-AD08-8AD724CBCF36}" type="sibTrans" cxnId="{E15E26F0-BC35-445F-836C-D9642BC1FCFF}">
      <dgm:prSet/>
      <dgm:spPr/>
      <dgm:t>
        <a:bodyPr/>
        <a:lstStyle/>
        <a:p>
          <a:endParaRPr lang="en-US"/>
        </a:p>
      </dgm:t>
    </dgm:pt>
    <dgm:pt modelId="{6549583F-04FD-4760-9828-1B82726CC5F8}">
      <dgm:prSet custT="1"/>
      <dgm:spPr/>
      <dgm:t>
        <a:bodyPr/>
        <a:lstStyle/>
        <a:p>
          <a:pPr rtl="0"/>
          <a:r>
            <a:rPr lang="en-US" sz="1400" dirty="0"/>
            <a:t>Rape, Fondling, Incest, &amp; Statutory Rape</a:t>
          </a:r>
        </a:p>
      </dgm:t>
    </dgm:pt>
    <dgm:pt modelId="{B2A436D4-CF0B-4464-B06E-15CA3B99D6B9}" type="parTrans" cxnId="{16343C3E-C3CF-41B0-80CA-8D7E83A04039}">
      <dgm:prSet/>
      <dgm:spPr/>
      <dgm:t>
        <a:bodyPr/>
        <a:lstStyle/>
        <a:p>
          <a:endParaRPr lang="en-US"/>
        </a:p>
      </dgm:t>
    </dgm:pt>
    <dgm:pt modelId="{E90B1A3C-B3A1-4424-A347-C490CA6F2305}" type="sibTrans" cxnId="{16343C3E-C3CF-41B0-80CA-8D7E83A04039}">
      <dgm:prSet/>
      <dgm:spPr/>
      <dgm:t>
        <a:bodyPr/>
        <a:lstStyle/>
        <a:p>
          <a:endParaRPr lang="en-US"/>
        </a:p>
      </dgm:t>
    </dgm:pt>
    <dgm:pt modelId="{22527A0C-15CF-4BF0-ADF7-90D19E29FE17}">
      <dgm:prSet custT="1"/>
      <dgm:spPr>
        <a:solidFill>
          <a:schemeClr val="accent1">
            <a:lumMod val="60000"/>
            <a:lumOff val="40000"/>
          </a:schemeClr>
        </a:solidFill>
      </dgm:spPr>
      <dgm:t>
        <a:bodyPr/>
        <a:lstStyle/>
        <a:p>
          <a:pPr rtl="0"/>
          <a:r>
            <a:rPr lang="en-US" sz="1400" dirty="0">
              <a:solidFill>
                <a:schemeClr val="tx2">
                  <a:lumMod val="50000"/>
                </a:schemeClr>
              </a:solidFill>
            </a:rPr>
            <a:t>Robbery</a:t>
          </a:r>
        </a:p>
      </dgm:t>
    </dgm:pt>
    <dgm:pt modelId="{01663A0E-ECEA-4B93-9E14-2B1C0D749779}" type="parTrans" cxnId="{763E3F03-99F4-4134-A63B-C1DE547ED3B7}">
      <dgm:prSet/>
      <dgm:spPr/>
      <dgm:t>
        <a:bodyPr/>
        <a:lstStyle/>
        <a:p>
          <a:endParaRPr lang="en-US"/>
        </a:p>
      </dgm:t>
    </dgm:pt>
    <dgm:pt modelId="{7751EA1A-7069-43F9-A1A1-1E706F278227}" type="sibTrans" cxnId="{763E3F03-99F4-4134-A63B-C1DE547ED3B7}">
      <dgm:prSet/>
      <dgm:spPr/>
      <dgm:t>
        <a:bodyPr/>
        <a:lstStyle/>
        <a:p>
          <a:endParaRPr lang="en-US"/>
        </a:p>
      </dgm:t>
    </dgm:pt>
    <dgm:pt modelId="{EC435325-499B-44F2-B71B-11C4E97366AC}">
      <dgm:prSet custT="1"/>
      <dgm:spPr>
        <a:solidFill>
          <a:schemeClr val="accent1">
            <a:lumMod val="60000"/>
            <a:lumOff val="40000"/>
          </a:schemeClr>
        </a:solidFill>
      </dgm:spPr>
      <dgm:t>
        <a:bodyPr/>
        <a:lstStyle/>
        <a:p>
          <a:pPr rtl="0"/>
          <a:r>
            <a:rPr lang="en-US" sz="1400" dirty="0">
              <a:solidFill>
                <a:schemeClr val="tx2">
                  <a:lumMod val="50000"/>
                </a:schemeClr>
              </a:solidFill>
            </a:rPr>
            <a:t>Aggravated Assault</a:t>
          </a:r>
        </a:p>
      </dgm:t>
    </dgm:pt>
    <dgm:pt modelId="{71B61DB0-60FD-488D-B763-1E42F2D2882E}" type="parTrans" cxnId="{E125E860-1D24-44C0-B79A-E60CF8DBC757}">
      <dgm:prSet/>
      <dgm:spPr/>
      <dgm:t>
        <a:bodyPr/>
        <a:lstStyle/>
        <a:p>
          <a:endParaRPr lang="en-US"/>
        </a:p>
      </dgm:t>
    </dgm:pt>
    <dgm:pt modelId="{E4B54618-82A6-4EDE-8CE9-F518CC942CC3}" type="sibTrans" cxnId="{E125E860-1D24-44C0-B79A-E60CF8DBC757}">
      <dgm:prSet/>
      <dgm:spPr/>
      <dgm:t>
        <a:bodyPr/>
        <a:lstStyle/>
        <a:p>
          <a:endParaRPr lang="en-US"/>
        </a:p>
      </dgm:t>
    </dgm:pt>
    <dgm:pt modelId="{65C488BA-B53D-4687-B316-703C65F906FF}">
      <dgm:prSet custT="1"/>
      <dgm:spPr>
        <a:solidFill>
          <a:schemeClr val="accent1">
            <a:lumMod val="60000"/>
            <a:lumOff val="40000"/>
          </a:schemeClr>
        </a:solidFill>
      </dgm:spPr>
      <dgm:t>
        <a:bodyPr/>
        <a:lstStyle/>
        <a:p>
          <a:pPr rtl="0"/>
          <a:r>
            <a:rPr lang="en-US" sz="1400" dirty="0">
              <a:solidFill>
                <a:schemeClr val="tx2">
                  <a:lumMod val="50000"/>
                </a:schemeClr>
              </a:solidFill>
            </a:rPr>
            <a:t>Burglary</a:t>
          </a:r>
          <a:r>
            <a:rPr lang="en-US" sz="1100" dirty="0">
              <a:solidFill>
                <a:schemeClr val="tx2">
                  <a:lumMod val="50000"/>
                </a:schemeClr>
              </a:solidFill>
            </a:rPr>
            <a:t> </a:t>
          </a:r>
        </a:p>
      </dgm:t>
    </dgm:pt>
    <dgm:pt modelId="{39789071-D7E7-4886-B71F-8A4E6F69B491}" type="parTrans" cxnId="{35F5B972-6E97-49EB-A98E-6A4D895C800F}">
      <dgm:prSet/>
      <dgm:spPr/>
      <dgm:t>
        <a:bodyPr/>
        <a:lstStyle/>
        <a:p>
          <a:endParaRPr lang="en-US"/>
        </a:p>
      </dgm:t>
    </dgm:pt>
    <dgm:pt modelId="{6042FC4E-33D7-42D7-A7D0-5A823536A0D0}" type="sibTrans" cxnId="{35F5B972-6E97-49EB-A98E-6A4D895C800F}">
      <dgm:prSet/>
      <dgm:spPr/>
      <dgm:t>
        <a:bodyPr/>
        <a:lstStyle/>
        <a:p>
          <a:endParaRPr lang="en-US"/>
        </a:p>
      </dgm:t>
    </dgm:pt>
    <dgm:pt modelId="{15FA5DE9-BF76-442A-8F88-4A565903CAD7}">
      <dgm:prSet custT="1"/>
      <dgm:spPr>
        <a:solidFill>
          <a:schemeClr val="accent1">
            <a:lumMod val="60000"/>
            <a:lumOff val="40000"/>
          </a:schemeClr>
        </a:solidFill>
      </dgm:spPr>
      <dgm:t>
        <a:bodyPr/>
        <a:lstStyle/>
        <a:p>
          <a:pPr rtl="0"/>
          <a:r>
            <a:rPr lang="en-US" sz="1400" dirty="0">
              <a:solidFill>
                <a:schemeClr val="tx2">
                  <a:lumMod val="50000"/>
                </a:schemeClr>
              </a:solidFill>
            </a:rPr>
            <a:t>Motor Vehicle Theft</a:t>
          </a:r>
        </a:p>
      </dgm:t>
    </dgm:pt>
    <dgm:pt modelId="{9F0731D3-BD3B-4DF1-B2CA-13C338C83C23}" type="parTrans" cxnId="{19A1B2ED-003C-4120-B288-DFD25264DBE9}">
      <dgm:prSet/>
      <dgm:spPr/>
      <dgm:t>
        <a:bodyPr/>
        <a:lstStyle/>
        <a:p>
          <a:endParaRPr lang="en-US"/>
        </a:p>
      </dgm:t>
    </dgm:pt>
    <dgm:pt modelId="{205FD794-B19C-4BAB-B626-623B06942E7F}" type="sibTrans" cxnId="{19A1B2ED-003C-4120-B288-DFD25264DBE9}">
      <dgm:prSet/>
      <dgm:spPr/>
      <dgm:t>
        <a:bodyPr/>
        <a:lstStyle/>
        <a:p>
          <a:endParaRPr lang="en-US"/>
        </a:p>
      </dgm:t>
    </dgm:pt>
    <dgm:pt modelId="{E8B98C95-40A9-49EA-A504-007A6231A023}">
      <dgm:prSet custT="1"/>
      <dgm:spPr>
        <a:solidFill>
          <a:schemeClr val="accent1">
            <a:lumMod val="60000"/>
            <a:lumOff val="40000"/>
          </a:schemeClr>
        </a:solidFill>
        <a:ln>
          <a:noFill/>
        </a:ln>
      </dgm:spPr>
      <dgm:t>
        <a:bodyPr/>
        <a:lstStyle/>
        <a:p>
          <a:pPr rtl="0"/>
          <a:r>
            <a:rPr lang="en-US" sz="1400" dirty="0">
              <a:solidFill>
                <a:schemeClr val="tx2">
                  <a:lumMod val="50000"/>
                </a:schemeClr>
              </a:solidFill>
            </a:rPr>
            <a:t>Arson</a:t>
          </a:r>
        </a:p>
      </dgm:t>
    </dgm:pt>
    <dgm:pt modelId="{02214EC2-4624-4DEB-9ABD-80D15AB6CD8E}" type="parTrans" cxnId="{1B75975B-768A-43B4-9C6A-CD2084161617}">
      <dgm:prSet/>
      <dgm:spPr/>
      <dgm:t>
        <a:bodyPr/>
        <a:lstStyle/>
        <a:p>
          <a:endParaRPr lang="en-US"/>
        </a:p>
      </dgm:t>
    </dgm:pt>
    <dgm:pt modelId="{3F7DB0EB-72F9-4067-A558-3819C450BABF}" type="sibTrans" cxnId="{1B75975B-768A-43B4-9C6A-CD2084161617}">
      <dgm:prSet/>
      <dgm:spPr/>
      <dgm:t>
        <a:bodyPr/>
        <a:lstStyle/>
        <a:p>
          <a:endParaRPr lang="en-US"/>
        </a:p>
      </dgm:t>
    </dgm:pt>
    <dgm:pt modelId="{F70EB0E6-82EB-42B1-84C6-9602B1D81165}">
      <dgm:prSet custT="1"/>
      <dgm:spPr>
        <a:solidFill>
          <a:schemeClr val="accent1">
            <a:lumMod val="60000"/>
            <a:lumOff val="40000"/>
          </a:schemeClr>
        </a:solidFill>
      </dgm:spPr>
      <dgm:t>
        <a:bodyPr/>
        <a:lstStyle/>
        <a:p>
          <a:pPr rtl="0"/>
          <a:r>
            <a:rPr lang="en-US" sz="1400" dirty="0">
              <a:solidFill>
                <a:schemeClr val="tx2">
                  <a:lumMod val="50000"/>
                </a:schemeClr>
              </a:solidFill>
            </a:rPr>
            <a:t>Hate Crimes</a:t>
          </a:r>
        </a:p>
      </dgm:t>
    </dgm:pt>
    <dgm:pt modelId="{F2AE508D-B4B5-40B5-B059-90C7F6E6F417}" type="parTrans" cxnId="{E598560C-647E-4721-BECE-417DEE219B3A}">
      <dgm:prSet/>
      <dgm:spPr/>
      <dgm:t>
        <a:bodyPr/>
        <a:lstStyle/>
        <a:p>
          <a:endParaRPr lang="en-US"/>
        </a:p>
      </dgm:t>
    </dgm:pt>
    <dgm:pt modelId="{A3DEE1AC-FEE0-4BE8-A2FE-CD4BABEC8A07}" type="sibTrans" cxnId="{E598560C-647E-4721-BECE-417DEE219B3A}">
      <dgm:prSet/>
      <dgm:spPr/>
      <dgm:t>
        <a:bodyPr/>
        <a:lstStyle/>
        <a:p>
          <a:endParaRPr lang="en-US"/>
        </a:p>
      </dgm:t>
    </dgm:pt>
    <dgm:pt modelId="{85005F16-1EFF-4787-BC1B-2108132F99AF}">
      <dgm:prSet custT="1"/>
      <dgm:spPr/>
      <dgm:t>
        <a:bodyPr/>
        <a:lstStyle/>
        <a:p>
          <a:pPr rtl="0"/>
          <a:r>
            <a:rPr lang="en-US" sz="1400" dirty="0"/>
            <a:t>Bias based on Race, Religion, Sexual Orientation, Gender, Gender Identity, Ethnicity, National Origin, Disability</a:t>
          </a:r>
        </a:p>
      </dgm:t>
    </dgm:pt>
    <dgm:pt modelId="{539E208D-BCDC-4AD6-A836-37A5DDC546E1}" type="parTrans" cxnId="{312E0424-15F1-4DB2-A559-31DE6E28CFBC}">
      <dgm:prSet/>
      <dgm:spPr/>
      <dgm:t>
        <a:bodyPr/>
        <a:lstStyle/>
        <a:p>
          <a:endParaRPr lang="en-US"/>
        </a:p>
      </dgm:t>
    </dgm:pt>
    <dgm:pt modelId="{D6106F6D-5BF8-4430-B187-93822ADEF997}" type="sibTrans" cxnId="{312E0424-15F1-4DB2-A559-31DE6E28CFBC}">
      <dgm:prSet/>
      <dgm:spPr/>
      <dgm:t>
        <a:bodyPr/>
        <a:lstStyle/>
        <a:p>
          <a:endParaRPr lang="en-US"/>
        </a:p>
      </dgm:t>
    </dgm:pt>
    <dgm:pt modelId="{6923364B-BDA5-4E98-B1BF-C166BE09B09D}">
      <dgm:prSet/>
      <dgm:spPr>
        <a:solidFill>
          <a:schemeClr val="accent1">
            <a:lumMod val="60000"/>
            <a:lumOff val="40000"/>
          </a:schemeClr>
        </a:solidFill>
      </dgm:spPr>
      <dgm:t>
        <a:bodyPr/>
        <a:lstStyle/>
        <a:p>
          <a:pPr rtl="0"/>
          <a:r>
            <a:rPr lang="en-US" dirty="0">
              <a:solidFill>
                <a:schemeClr val="tx2">
                  <a:lumMod val="50000"/>
                </a:schemeClr>
              </a:solidFill>
            </a:rPr>
            <a:t>Violence Against Women Act (VAWA)</a:t>
          </a:r>
        </a:p>
      </dgm:t>
    </dgm:pt>
    <dgm:pt modelId="{6EB92934-4B95-4B1F-9750-CF59E18C64F2}" type="parTrans" cxnId="{C49ADC76-FB25-4DEF-BD1D-19CAE9941E72}">
      <dgm:prSet/>
      <dgm:spPr/>
      <dgm:t>
        <a:bodyPr/>
        <a:lstStyle/>
        <a:p>
          <a:endParaRPr lang="en-US"/>
        </a:p>
      </dgm:t>
    </dgm:pt>
    <dgm:pt modelId="{A785AA2A-D605-4158-B945-6BDE8E3C8CC0}" type="sibTrans" cxnId="{C49ADC76-FB25-4DEF-BD1D-19CAE9941E72}">
      <dgm:prSet/>
      <dgm:spPr/>
      <dgm:t>
        <a:bodyPr/>
        <a:lstStyle/>
        <a:p>
          <a:endParaRPr lang="en-US"/>
        </a:p>
      </dgm:t>
    </dgm:pt>
    <dgm:pt modelId="{2285296E-169A-4BE7-84CD-872D7467AE1D}">
      <dgm:prSet/>
      <dgm:spPr/>
      <dgm:t>
        <a:bodyPr/>
        <a:lstStyle/>
        <a:p>
          <a:pPr rtl="0"/>
          <a:r>
            <a:rPr lang="en-US" dirty="0"/>
            <a:t>Dating Violence, Domestic Violence, &amp; Stalking</a:t>
          </a:r>
        </a:p>
      </dgm:t>
    </dgm:pt>
    <dgm:pt modelId="{CBF5B1EE-83D5-43B2-B7C5-CA068D8A1832}" type="parTrans" cxnId="{FDF573F8-A536-4119-8CFC-DFF424BB8B93}">
      <dgm:prSet/>
      <dgm:spPr/>
      <dgm:t>
        <a:bodyPr/>
        <a:lstStyle/>
        <a:p>
          <a:endParaRPr lang="en-US"/>
        </a:p>
      </dgm:t>
    </dgm:pt>
    <dgm:pt modelId="{CBE37F56-A690-48A0-8191-D692E63A0DAC}" type="sibTrans" cxnId="{FDF573F8-A536-4119-8CFC-DFF424BB8B93}">
      <dgm:prSet/>
      <dgm:spPr/>
      <dgm:t>
        <a:bodyPr/>
        <a:lstStyle/>
        <a:p>
          <a:endParaRPr lang="en-US"/>
        </a:p>
      </dgm:t>
    </dgm:pt>
    <dgm:pt modelId="{D4560155-E9C6-4DE5-BF6B-5743EF6C405F}" type="pres">
      <dgm:prSet presAssocID="{22CA870A-DA4B-4601-B1DE-20D14F0F1D9F}" presName="Name0" presStyleCnt="0">
        <dgm:presLayoutVars>
          <dgm:dir/>
          <dgm:animLvl val="lvl"/>
          <dgm:resizeHandles val="exact"/>
        </dgm:presLayoutVars>
      </dgm:prSet>
      <dgm:spPr/>
      <dgm:t>
        <a:bodyPr/>
        <a:lstStyle/>
        <a:p>
          <a:endParaRPr lang="en-US"/>
        </a:p>
      </dgm:t>
    </dgm:pt>
    <dgm:pt modelId="{C0CE5396-F097-4B2E-85B5-A358F598E517}" type="pres">
      <dgm:prSet presAssocID="{C84C0443-C04D-44CC-867A-E49DFD8EACB7}" presName="linNode" presStyleCnt="0"/>
      <dgm:spPr/>
    </dgm:pt>
    <dgm:pt modelId="{871B4B14-71A2-466C-9A10-079EC57C8D2B}" type="pres">
      <dgm:prSet presAssocID="{C84C0443-C04D-44CC-867A-E49DFD8EACB7}" presName="parentText" presStyleLbl="node1" presStyleIdx="0" presStyleCnt="9" custLinFactNeighborY="-372">
        <dgm:presLayoutVars>
          <dgm:chMax val="1"/>
          <dgm:bulletEnabled val="1"/>
        </dgm:presLayoutVars>
      </dgm:prSet>
      <dgm:spPr/>
      <dgm:t>
        <a:bodyPr/>
        <a:lstStyle/>
        <a:p>
          <a:endParaRPr lang="en-US"/>
        </a:p>
      </dgm:t>
    </dgm:pt>
    <dgm:pt modelId="{49B3D1CB-A5A2-4F32-AB6F-D7CBD27BBCA8}" type="pres">
      <dgm:prSet presAssocID="{C84C0443-C04D-44CC-867A-E49DFD8EACB7}" presName="descendantText" presStyleLbl="alignAccFollowNode1" presStyleIdx="0" presStyleCnt="4" custScaleY="105590">
        <dgm:presLayoutVars>
          <dgm:bulletEnabled val="1"/>
        </dgm:presLayoutVars>
      </dgm:prSet>
      <dgm:spPr/>
      <dgm:t>
        <a:bodyPr/>
        <a:lstStyle/>
        <a:p>
          <a:endParaRPr lang="en-US"/>
        </a:p>
      </dgm:t>
    </dgm:pt>
    <dgm:pt modelId="{379C57C1-2ADC-4ACF-878A-A8F033D709C4}" type="pres">
      <dgm:prSet presAssocID="{9E7E316D-DA3F-498F-9172-D41D57CE908B}" presName="sp" presStyleCnt="0"/>
      <dgm:spPr/>
    </dgm:pt>
    <dgm:pt modelId="{4FCD02DF-03A8-498C-B96A-9DC2E6A09A34}" type="pres">
      <dgm:prSet presAssocID="{301FA140-9F3F-4F62-BAB2-15742DA5D8C0}" presName="linNode" presStyleCnt="0"/>
      <dgm:spPr/>
    </dgm:pt>
    <dgm:pt modelId="{C4C19B86-F781-4F11-9764-F4C96B4A5CD1}" type="pres">
      <dgm:prSet presAssocID="{301FA140-9F3F-4F62-BAB2-15742DA5D8C0}" presName="parentText" presStyleLbl="node1" presStyleIdx="1" presStyleCnt="9" custLinFactY="3831" custLinFactNeighborY="100000">
        <dgm:presLayoutVars>
          <dgm:chMax val="1"/>
          <dgm:bulletEnabled val="1"/>
        </dgm:presLayoutVars>
      </dgm:prSet>
      <dgm:spPr/>
      <dgm:t>
        <a:bodyPr/>
        <a:lstStyle/>
        <a:p>
          <a:endParaRPr lang="en-US"/>
        </a:p>
      </dgm:t>
    </dgm:pt>
    <dgm:pt modelId="{B0BE48F5-7A95-432A-9C66-066B44C00153}" type="pres">
      <dgm:prSet presAssocID="{301FA140-9F3F-4F62-BAB2-15742DA5D8C0}" presName="descendantText" presStyleLbl="alignAccFollowNode1" presStyleIdx="1" presStyleCnt="4" custScaleY="93497" custLinFactY="32107" custLinFactNeighborX="0" custLinFactNeighborY="100000">
        <dgm:presLayoutVars>
          <dgm:bulletEnabled val="1"/>
        </dgm:presLayoutVars>
      </dgm:prSet>
      <dgm:spPr/>
      <dgm:t>
        <a:bodyPr/>
        <a:lstStyle/>
        <a:p>
          <a:endParaRPr lang="en-US"/>
        </a:p>
      </dgm:t>
    </dgm:pt>
    <dgm:pt modelId="{6B234ADA-1CEA-41C1-9540-3736CFD79011}" type="pres">
      <dgm:prSet presAssocID="{BDF7056E-C282-42AE-AD08-8AD724CBCF36}" presName="sp" presStyleCnt="0"/>
      <dgm:spPr/>
    </dgm:pt>
    <dgm:pt modelId="{7E15C01D-80FA-4A4A-9E4E-D73035D91634}" type="pres">
      <dgm:prSet presAssocID="{22527A0C-15CF-4BF0-ADF7-90D19E29FE17}" presName="linNode" presStyleCnt="0"/>
      <dgm:spPr/>
    </dgm:pt>
    <dgm:pt modelId="{21A8E948-12A6-4294-A02D-234B92011A77}" type="pres">
      <dgm:prSet presAssocID="{22527A0C-15CF-4BF0-ADF7-90D19E29FE17}" presName="parentText" presStyleLbl="node1" presStyleIdx="2" presStyleCnt="9" custLinFactY="-8563" custLinFactNeighborY="-100000">
        <dgm:presLayoutVars>
          <dgm:chMax val="1"/>
          <dgm:bulletEnabled val="1"/>
        </dgm:presLayoutVars>
      </dgm:prSet>
      <dgm:spPr/>
      <dgm:t>
        <a:bodyPr/>
        <a:lstStyle/>
        <a:p>
          <a:endParaRPr lang="en-US"/>
        </a:p>
      </dgm:t>
    </dgm:pt>
    <dgm:pt modelId="{5CDDBC17-5B74-4326-B4A4-E06588F60EB4}" type="pres">
      <dgm:prSet presAssocID="{7751EA1A-7069-43F9-A1A1-1E706F278227}" presName="sp" presStyleCnt="0"/>
      <dgm:spPr/>
    </dgm:pt>
    <dgm:pt modelId="{C4C5217F-0AD8-41B7-A49B-60082C06740E}" type="pres">
      <dgm:prSet presAssocID="{EC435325-499B-44F2-B71B-11C4E97366AC}" presName="linNode" presStyleCnt="0"/>
      <dgm:spPr/>
    </dgm:pt>
    <dgm:pt modelId="{BCEAF578-D7F3-4D4C-B4DB-057FE6CEE7B7}" type="pres">
      <dgm:prSet presAssocID="{EC435325-499B-44F2-B71B-11C4E97366AC}" presName="parentText" presStyleLbl="node1" presStyleIdx="3" presStyleCnt="9">
        <dgm:presLayoutVars>
          <dgm:chMax val="1"/>
          <dgm:bulletEnabled val="1"/>
        </dgm:presLayoutVars>
      </dgm:prSet>
      <dgm:spPr/>
      <dgm:t>
        <a:bodyPr/>
        <a:lstStyle/>
        <a:p>
          <a:endParaRPr lang="en-US"/>
        </a:p>
      </dgm:t>
    </dgm:pt>
    <dgm:pt modelId="{B053D934-5A0A-4B3A-BA21-0B0E0123749E}" type="pres">
      <dgm:prSet presAssocID="{E4B54618-82A6-4EDE-8CE9-F518CC942CC3}" presName="sp" presStyleCnt="0"/>
      <dgm:spPr/>
    </dgm:pt>
    <dgm:pt modelId="{BD20EF34-5DF1-4A98-B4FA-B7010892F476}" type="pres">
      <dgm:prSet presAssocID="{65C488BA-B53D-4687-B316-703C65F906FF}" presName="linNode" presStyleCnt="0"/>
      <dgm:spPr/>
    </dgm:pt>
    <dgm:pt modelId="{C6562262-5669-4FC1-8865-19AA2C096D9A}" type="pres">
      <dgm:prSet presAssocID="{65C488BA-B53D-4687-B316-703C65F906FF}" presName="parentText" presStyleLbl="node1" presStyleIdx="4" presStyleCnt="9" custLinFactNeighborY="1924">
        <dgm:presLayoutVars>
          <dgm:chMax val="1"/>
          <dgm:bulletEnabled val="1"/>
        </dgm:presLayoutVars>
      </dgm:prSet>
      <dgm:spPr/>
      <dgm:t>
        <a:bodyPr/>
        <a:lstStyle/>
        <a:p>
          <a:endParaRPr lang="en-US"/>
        </a:p>
      </dgm:t>
    </dgm:pt>
    <dgm:pt modelId="{62081E44-A0F1-4266-9EEF-E25678E447E2}" type="pres">
      <dgm:prSet presAssocID="{6042FC4E-33D7-42D7-A7D0-5A823536A0D0}" presName="sp" presStyleCnt="0"/>
      <dgm:spPr/>
    </dgm:pt>
    <dgm:pt modelId="{0DF0416D-EAF8-47A1-9470-A755F582DC03}" type="pres">
      <dgm:prSet presAssocID="{15FA5DE9-BF76-442A-8F88-4A565903CAD7}" presName="linNode" presStyleCnt="0"/>
      <dgm:spPr/>
    </dgm:pt>
    <dgm:pt modelId="{06A8FCB6-018D-42E3-AE8E-C0770C76591B}" type="pres">
      <dgm:prSet presAssocID="{15FA5DE9-BF76-442A-8F88-4A565903CAD7}" presName="parentText" presStyleLbl="node1" presStyleIdx="5" presStyleCnt="9" custLinFactY="100000" custLinFactNeighborY="117517">
        <dgm:presLayoutVars>
          <dgm:chMax val="1"/>
          <dgm:bulletEnabled val="1"/>
        </dgm:presLayoutVars>
      </dgm:prSet>
      <dgm:spPr/>
      <dgm:t>
        <a:bodyPr/>
        <a:lstStyle/>
        <a:p>
          <a:endParaRPr lang="en-US"/>
        </a:p>
      </dgm:t>
    </dgm:pt>
    <dgm:pt modelId="{1AC6C023-5E81-4284-9D1B-50B29F74DDC7}" type="pres">
      <dgm:prSet presAssocID="{205FD794-B19C-4BAB-B626-623B06942E7F}" presName="sp" presStyleCnt="0"/>
      <dgm:spPr/>
    </dgm:pt>
    <dgm:pt modelId="{ACF14CF2-C483-41AD-8821-9A4FE5F0F77D}" type="pres">
      <dgm:prSet presAssocID="{E8B98C95-40A9-49EA-A504-007A6231A023}" presName="linNode" presStyleCnt="0"/>
      <dgm:spPr/>
    </dgm:pt>
    <dgm:pt modelId="{7FE8D685-3971-4840-A511-C2EB0818924A}" type="pres">
      <dgm:prSet presAssocID="{E8B98C95-40A9-49EA-A504-007A6231A023}" presName="parentText" presStyleLbl="node1" presStyleIdx="6" presStyleCnt="9">
        <dgm:presLayoutVars>
          <dgm:chMax val="1"/>
          <dgm:bulletEnabled val="1"/>
        </dgm:presLayoutVars>
      </dgm:prSet>
      <dgm:spPr/>
      <dgm:t>
        <a:bodyPr/>
        <a:lstStyle/>
        <a:p>
          <a:endParaRPr lang="en-US"/>
        </a:p>
      </dgm:t>
    </dgm:pt>
    <dgm:pt modelId="{E1886A65-7A73-491E-A30B-29644DBFC759}" type="pres">
      <dgm:prSet presAssocID="{3F7DB0EB-72F9-4067-A558-3819C450BABF}" presName="sp" presStyleCnt="0"/>
      <dgm:spPr/>
    </dgm:pt>
    <dgm:pt modelId="{4AF27A05-2E6C-4054-B0CC-3215C0D14A9B}" type="pres">
      <dgm:prSet presAssocID="{F70EB0E6-82EB-42B1-84C6-9602B1D81165}" presName="linNode" presStyleCnt="0"/>
      <dgm:spPr/>
    </dgm:pt>
    <dgm:pt modelId="{D7D4285D-0BBB-4C5B-8DEB-2F1F99160A3C}" type="pres">
      <dgm:prSet presAssocID="{F70EB0E6-82EB-42B1-84C6-9602B1D81165}" presName="parentText" presStyleLbl="node1" presStyleIdx="7" presStyleCnt="9" custLinFactY="-100000" custLinFactNeighborY="-123912">
        <dgm:presLayoutVars>
          <dgm:chMax val="1"/>
          <dgm:bulletEnabled val="1"/>
        </dgm:presLayoutVars>
      </dgm:prSet>
      <dgm:spPr/>
      <dgm:t>
        <a:bodyPr/>
        <a:lstStyle/>
        <a:p>
          <a:endParaRPr lang="en-US"/>
        </a:p>
      </dgm:t>
    </dgm:pt>
    <dgm:pt modelId="{2108593D-5B1B-4AE8-8DBA-CAB0C1B34A53}" type="pres">
      <dgm:prSet presAssocID="{F70EB0E6-82EB-42B1-84C6-9602B1D81165}" presName="descendantText" presStyleLbl="alignAccFollowNode1" presStyleIdx="2" presStyleCnt="4" custScaleY="142542" custLinFactY="-100000" custLinFactNeighborX="272" custLinFactNeighborY="-179890">
        <dgm:presLayoutVars>
          <dgm:bulletEnabled val="1"/>
        </dgm:presLayoutVars>
      </dgm:prSet>
      <dgm:spPr/>
      <dgm:t>
        <a:bodyPr/>
        <a:lstStyle/>
        <a:p>
          <a:endParaRPr lang="en-US"/>
        </a:p>
      </dgm:t>
    </dgm:pt>
    <dgm:pt modelId="{6407A391-0E6F-4F73-A53B-E9983E050137}" type="pres">
      <dgm:prSet presAssocID="{A3DEE1AC-FEE0-4BE8-A2FE-CD4BABEC8A07}" presName="sp" presStyleCnt="0"/>
      <dgm:spPr/>
    </dgm:pt>
    <dgm:pt modelId="{7FD548CA-82CC-4BA0-B001-9E9471A32202}" type="pres">
      <dgm:prSet presAssocID="{6923364B-BDA5-4E98-B1BF-C166BE09B09D}" presName="linNode" presStyleCnt="0"/>
      <dgm:spPr/>
    </dgm:pt>
    <dgm:pt modelId="{21B315E4-0036-4CC6-AD6B-D0C1254BD15E}" type="pres">
      <dgm:prSet presAssocID="{6923364B-BDA5-4E98-B1BF-C166BE09B09D}" presName="parentText" presStyleLbl="node1" presStyleIdx="8" presStyleCnt="9">
        <dgm:presLayoutVars>
          <dgm:chMax val="1"/>
          <dgm:bulletEnabled val="1"/>
        </dgm:presLayoutVars>
      </dgm:prSet>
      <dgm:spPr/>
      <dgm:t>
        <a:bodyPr/>
        <a:lstStyle/>
        <a:p>
          <a:endParaRPr lang="en-US"/>
        </a:p>
      </dgm:t>
    </dgm:pt>
    <dgm:pt modelId="{21C780E3-D85F-4846-AD16-725CFDC353D2}" type="pres">
      <dgm:prSet presAssocID="{6923364B-BDA5-4E98-B1BF-C166BE09B09D}" presName="descendantText" presStyleLbl="alignAccFollowNode1" presStyleIdx="3" presStyleCnt="4">
        <dgm:presLayoutVars>
          <dgm:bulletEnabled val="1"/>
        </dgm:presLayoutVars>
      </dgm:prSet>
      <dgm:spPr/>
      <dgm:t>
        <a:bodyPr/>
        <a:lstStyle/>
        <a:p>
          <a:endParaRPr lang="en-US"/>
        </a:p>
      </dgm:t>
    </dgm:pt>
  </dgm:ptLst>
  <dgm:cxnLst>
    <dgm:cxn modelId="{1E7D5C27-412F-40C0-B85F-F69BFABA9C31}" srcId="{22CA870A-DA4B-4601-B1DE-20D14F0F1D9F}" destId="{C84C0443-C04D-44CC-867A-E49DFD8EACB7}" srcOrd="0" destOrd="0" parTransId="{E5F03CC6-C082-42A7-9D63-6AB749F7E327}" sibTransId="{9E7E316D-DA3F-498F-9172-D41D57CE908B}"/>
    <dgm:cxn modelId="{3C840260-6FA4-4B80-B415-629F753619F4}" type="presOf" srcId="{EC435325-499B-44F2-B71B-11C4E97366AC}" destId="{BCEAF578-D7F3-4D4C-B4DB-057FE6CEE7B7}" srcOrd="0" destOrd="0" presId="urn:microsoft.com/office/officeart/2005/8/layout/vList5"/>
    <dgm:cxn modelId="{FDF573F8-A536-4119-8CFC-DFF424BB8B93}" srcId="{6923364B-BDA5-4E98-B1BF-C166BE09B09D}" destId="{2285296E-169A-4BE7-84CD-872D7467AE1D}" srcOrd="0" destOrd="0" parTransId="{CBF5B1EE-83D5-43B2-B7C5-CA068D8A1832}" sibTransId="{CBE37F56-A690-48A0-8191-D692E63A0DAC}"/>
    <dgm:cxn modelId="{E15E26F0-BC35-445F-836C-D9642BC1FCFF}" srcId="{22CA870A-DA4B-4601-B1DE-20D14F0F1D9F}" destId="{301FA140-9F3F-4F62-BAB2-15742DA5D8C0}" srcOrd="1" destOrd="0" parTransId="{AF8EE2EA-8A87-42D1-A68E-6C7B0E09F101}" sibTransId="{BDF7056E-C282-42AE-AD08-8AD724CBCF36}"/>
    <dgm:cxn modelId="{763E3F03-99F4-4134-A63B-C1DE547ED3B7}" srcId="{22CA870A-DA4B-4601-B1DE-20D14F0F1D9F}" destId="{22527A0C-15CF-4BF0-ADF7-90D19E29FE17}" srcOrd="2" destOrd="0" parTransId="{01663A0E-ECEA-4B93-9E14-2B1C0D749779}" sibTransId="{7751EA1A-7069-43F9-A1A1-1E706F278227}"/>
    <dgm:cxn modelId="{E125E860-1D24-44C0-B79A-E60CF8DBC757}" srcId="{22CA870A-DA4B-4601-B1DE-20D14F0F1D9F}" destId="{EC435325-499B-44F2-B71B-11C4E97366AC}" srcOrd="3" destOrd="0" parTransId="{71B61DB0-60FD-488D-B763-1E42F2D2882E}" sibTransId="{E4B54618-82A6-4EDE-8CE9-F518CC942CC3}"/>
    <dgm:cxn modelId="{25EA8DC1-786D-4011-AF6A-DFD3BE65DFA0}" type="presOf" srcId="{15FA5DE9-BF76-442A-8F88-4A565903CAD7}" destId="{06A8FCB6-018D-42E3-AE8E-C0770C76591B}" srcOrd="0" destOrd="0" presId="urn:microsoft.com/office/officeart/2005/8/layout/vList5"/>
    <dgm:cxn modelId="{35F5B972-6E97-49EB-A98E-6A4D895C800F}" srcId="{22CA870A-DA4B-4601-B1DE-20D14F0F1D9F}" destId="{65C488BA-B53D-4687-B316-703C65F906FF}" srcOrd="4" destOrd="0" parTransId="{39789071-D7E7-4886-B71F-8A4E6F69B491}" sibTransId="{6042FC4E-33D7-42D7-A7D0-5A823536A0D0}"/>
    <dgm:cxn modelId="{7CAB53FA-CB10-467A-BC13-E9A04B71089C}" type="presOf" srcId="{C84C0443-C04D-44CC-867A-E49DFD8EACB7}" destId="{871B4B14-71A2-466C-9A10-079EC57C8D2B}" srcOrd="0" destOrd="0" presId="urn:microsoft.com/office/officeart/2005/8/layout/vList5"/>
    <dgm:cxn modelId="{19A1B2ED-003C-4120-B288-DFD25264DBE9}" srcId="{22CA870A-DA4B-4601-B1DE-20D14F0F1D9F}" destId="{15FA5DE9-BF76-442A-8F88-4A565903CAD7}" srcOrd="5" destOrd="0" parTransId="{9F0731D3-BD3B-4DF1-B2CA-13C338C83C23}" sibTransId="{205FD794-B19C-4BAB-B626-623B06942E7F}"/>
    <dgm:cxn modelId="{FA02F4A3-78C1-43BE-9297-AE736433405A}" type="presOf" srcId="{2285296E-169A-4BE7-84CD-872D7467AE1D}" destId="{21C780E3-D85F-4846-AD16-725CFDC353D2}" srcOrd="0" destOrd="0" presId="urn:microsoft.com/office/officeart/2005/8/layout/vList5"/>
    <dgm:cxn modelId="{16343C3E-C3CF-41B0-80CA-8D7E83A04039}" srcId="{301FA140-9F3F-4F62-BAB2-15742DA5D8C0}" destId="{6549583F-04FD-4760-9828-1B82726CC5F8}" srcOrd="0" destOrd="0" parTransId="{B2A436D4-CF0B-4464-B06E-15CA3B99D6B9}" sibTransId="{E90B1A3C-B3A1-4424-A347-C490CA6F2305}"/>
    <dgm:cxn modelId="{17AF0B2E-3F08-40DF-836B-8A00446EF447}" type="presOf" srcId="{65C488BA-B53D-4687-B316-703C65F906FF}" destId="{C6562262-5669-4FC1-8865-19AA2C096D9A}" srcOrd="0" destOrd="0" presId="urn:microsoft.com/office/officeart/2005/8/layout/vList5"/>
    <dgm:cxn modelId="{C49ADC76-FB25-4DEF-BD1D-19CAE9941E72}" srcId="{22CA870A-DA4B-4601-B1DE-20D14F0F1D9F}" destId="{6923364B-BDA5-4E98-B1BF-C166BE09B09D}" srcOrd="8" destOrd="0" parTransId="{6EB92934-4B95-4B1F-9750-CF59E18C64F2}" sibTransId="{A785AA2A-D605-4158-B945-6BDE8E3C8CC0}"/>
    <dgm:cxn modelId="{AED40211-1D55-4571-B2F1-F89C44C48FEC}" type="presOf" srcId="{E8B98C95-40A9-49EA-A504-007A6231A023}" destId="{7FE8D685-3971-4840-A511-C2EB0818924A}" srcOrd="0" destOrd="0" presId="urn:microsoft.com/office/officeart/2005/8/layout/vList5"/>
    <dgm:cxn modelId="{6A9D2C7C-4B90-44BA-8C74-91D938B52208}" srcId="{C84C0443-C04D-44CC-867A-E49DFD8EACB7}" destId="{78EB0243-F20F-4C02-BF3D-349AFBEA1D20}" srcOrd="0" destOrd="0" parTransId="{E2D0085E-4BBB-4C0D-A320-6F43AAEDE18C}" sibTransId="{8DE38E55-D0E8-42EA-8931-F7E1F6DB865E}"/>
    <dgm:cxn modelId="{A9ED842D-1638-407D-903C-D8E3614842B0}" type="presOf" srcId="{22CA870A-DA4B-4601-B1DE-20D14F0F1D9F}" destId="{D4560155-E9C6-4DE5-BF6B-5743EF6C405F}" srcOrd="0" destOrd="0" presId="urn:microsoft.com/office/officeart/2005/8/layout/vList5"/>
    <dgm:cxn modelId="{2F370C2F-60AA-44BF-A4F6-9FB3F64D9AD7}" type="presOf" srcId="{6549583F-04FD-4760-9828-1B82726CC5F8}" destId="{B0BE48F5-7A95-432A-9C66-066B44C00153}" srcOrd="0" destOrd="0" presId="urn:microsoft.com/office/officeart/2005/8/layout/vList5"/>
    <dgm:cxn modelId="{C1CD725C-8559-4AB8-BC50-3E0BDA89B2E2}" type="presOf" srcId="{301FA140-9F3F-4F62-BAB2-15742DA5D8C0}" destId="{C4C19B86-F781-4F11-9764-F4C96B4A5CD1}" srcOrd="0" destOrd="0" presId="urn:microsoft.com/office/officeart/2005/8/layout/vList5"/>
    <dgm:cxn modelId="{0863F3C7-ABA1-42E7-AFBF-230D06FFFE2C}" type="presOf" srcId="{22527A0C-15CF-4BF0-ADF7-90D19E29FE17}" destId="{21A8E948-12A6-4294-A02D-234B92011A77}" srcOrd="0" destOrd="0" presId="urn:microsoft.com/office/officeart/2005/8/layout/vList5"/>
    <dgm:cxn modelId="{5A0D1EB0-2D88-44E0-8477-3CF9AA55E353}" type="presOf" srcId="{78EB0243-F20F-4C02-BF3D-349AFBEA1D20}" destId="{49B3D1CB-A5A2-4F32-AB6F-D7CBD27BBCA8}" srcOrd="0" destOrd="0" presId="urn:microsoft.com/office/officeart/2005/8/layout/vList5"/>
    <dgm:cxn modelId="{1B75975B-768A-43B4-9C6A-CD2084161617}" srcId="{22CA870A-DA4B-4601-B1DE-20D14F0F1D9F}" destId="{E8B98C95-40A9-49EA-A504-007A6231A023}" srcOrd="6" destOrd="0" parTransId="{02214EC2-4624-4DEB-9ABD-80D15AB6CD8E}" sibTransId="{3F7DB0EB-72F9-4067-A558-3819C450BABF}"/>
    <dgm:cxn modelId="{E598560C-647E-4721-BECE-417DEE219B3A}" srcId="{22CA870A-DA4B-4601-B1DE-20D14F0F1D9F}" destId="{F70EB0E6-82EB-42B1-84C6-9602B1D81165}" srcOrd="7" destOrd="0" parTransId="{F2AE508D-B4B5-40B5-B059-90C7F6E6F417}" sibTransId="{A3DEE1AC-FEE0-4BE8-A2FE-CD4BABEC8A07}"/>
    <dgm:cxn modelId="{F099D016-5EC0-4496-B635-310D9C258306}" type="presOf" srcId="{85005F16-1EFF-4787-BC1B-2108132F99AF}" destId="{2108593D-5B1B-4AE8-8DBA-CAB0C1B34A53}" srcOrd="0" destOrd="0" presId="urn:microsoft.com/office/officeart/2005/8/layout/vList5"/>
    <dgm:cxn modelId="{5E4CCDC2-829A-4012-8DBF-9D39EB9F1CEB}" type="presOf" srcId="{F70EB0E6-82EB-42B1-84C6-9602B1D81165}" destId="{D7D4285D-0BBB-4C5B-8DEB-2F1F99160A3C}" srcOrd="0" destOrd="0" presId="urn:microsoft.com/office/officeart/2005/8/layout/vList5"/>
    <dgm:cxn modelId="{312E0424-15F1-4DB2-A559-31DE6E28CFBC}" srcId="{F70EB0E6-82EB-42B1-84C6-9602B1D81165}" destId="{85005F16-1EFF-4787-BC1B-2108132F99AF}" srcOrd="0" destOrd="0" parTransId="{539E208D-BCDC-4AD6-A836-37A5DDC546E1}" sibTransId="{D6106F6D-5BF8-4430-B187-93822ADEF997}"/>
    <dgm:cxn modelId="{3983303A-1F6B-497D-BA4F-BA5E2192417C}" type="presOf" srcId="{6923364B-BDA5-4E98-B1BF-C166BE09B09D}" destId="{21B315E4-0036-4CC6-AD6B-D0C1254BD15E}" srcOrd="0" destOrd="0" presId="urn:microsoft.com/office/officeart/2005/8/layout/vList5"/>
    <dgm:cxn modelId="{2C6E7164-3A9A-4391-94B7-6799A1721987}" type="presParOf" srcId="{D4560155-E9C6-4DE5-BF6B-5743EF6C405F}" destId="{C0CE5396-F097-4B2E-85B5-A358F598E517}" srcOrd="0" destOrd="0" presId="urn:microsoft.com/office/officeart/2005/8/layout/vList5"/>
    <dgm:cxn modelId="{297093EC-73A0-41A2-B648-76F6DB73AD8D}" type="presParOf" srcId="{C0CE5396-F097-4B2E-85B5-A358F598E517}" destId="{871B4B14-71A2-466C-9A10-079EC57C8D2B}" srcOrd="0" destOrd="0" presId="urn:microsoft.com/office/officeart/2005/8/layout/vList5"/>
    <dgm:cxn modelId="{A52B3245-0E64-4F9C-BBFC-DD727B9CB55E}" type="presParOf" srcId="{C0CE5396-F097-4B2E-85B5-A358F598E517}" destId="{49B3D1CB-A5A2-4F32-AB6F-D7CBD27BBCA8}" srcOrd="1" destOrd="0" presId="urn:microsoft.com/office/officeart/2005/8/layout/vList5"/>
    <dgm:cxn modelId="{06039202-76D6-4F62-ADBF-B02C3A69B3F6}" type="presParOf" srcId="{D4560155-E9C6-4DE5-BF6B-5743EF6C405F}" destId="{379C57C1-2ADC-4ACF-878A-A8F033D709C4}" srcOrd="1" destOrd="0" presId="urn:microsoft.com/office/officeart/2005/8/layout/vList5"/>
    <dgm:cxn modelId="{8A2EAE48-05C9-43E0-A53B-C7102B4AA242}" type="presParOf" srcId="{D4560155-E9C6-4DE5-BF6B-5743EF6C405F}" destId="{4FCD02DF-03A8-498C-B96A-9DC2E6A09A34}" srcOrd="2" destOrd="0" presId="urn:microsoft.com/office/officeart/2005/8/layout/vList5"/>
    <dgm:cxn modelId="{56A86B99-6F89-47A8-9B68-DAF3611BA039}" type="presParOf" srcId="{4FCD02DF-03A8-498C-B96A-9DC2E6A09A34}" destId="{C4C19B86-F781-4F11-9764-F4C96B4A5CD1}" srcOrd="0" destOrd="0" presId="urn:microsoft.com/office/officeart/2005/8/layout/vList5"/>
    <dgm:cxn modelId="{B6B14592-8334-45A3-820A-20A4ECA56C02}" type="presParOf" srcId="{4FCD02DF-03A8-498C-B96A-9DC2E6A09A34}" destId="{B0BE48F5-7A95-432A-9C66-066B44C00153}" srcOrd="1" destOrd="0" presId="urn:microsoft.com/office/officeart/2005/8/layout/vList5"/>
    <dgm:cxn modelId="{277D96CE-9F36-42D7-9F64-38492C9B23CC}" type="presParOf" srcId="{D4560155-E9C6-4DE5-BF6B-5743EF6C405F}" destId="{6B234ADA-1CEA-41C1-9540-3736CFD79011}" srcOrd="3" destOrd="0" presId="urn:microsoft.com/office/officeart/2005/8/layout/vList5"/>
    <dgm:cxn modelId="{C9131519-9567-4DCC-A95D-278D4BCC8A71}" type="presParOf" srcId="{D4560155-E9C6-4DE5-BF6B-5743EF6C405F}" destId="{7E15C01D-80FA-4A4A-9E4E-D73035D91634}" srcOrd="4" destOrd="0" presId="urn:microsoft.com/office/officeart/2005/8/layout/vList5"/>
    <dgm:cxn modelId="{87CA10CA-8C76-4521-8EEA-384FEA051D62}" type="presParOf" srcId="{7E15C01D-80FA-4A4A-9E4E-D73035D91634}" destId="{21A8E948-12A6-4294-A02D-234B92011A77}" srcOrd="0" destOrd="0" presId="urn:microsoft.com/office/officeart/2005/8/layout/vList5"/>
    <dgm:cxn modelId="{AC21F0D5-AA15-4677-8A7F-B8CF337BC428}" type="presParOf" srcId="{D4560155-E9C6-4DE5-BF6B-5743EF6C405F}" destId="{5CDDBC17-5B74-4326-B4A4-E06588F60EB4}" srcOrd="5" destOrd="0" presId="urn:microsoft.com/office/officeart/2005/8/layout/vList5"/>
    <dgm:cxn modelId="{D804062F-9810-4E64-B05C-B4A3C800FD79}" type="presParOf" srcId="{D4560155-E9C6-4DE5-BF6B-5743EF6C405F}" destId="{C4C5217F-0AD8-41B7-A49B-60082C06740E}" srcOrd="6" destOrd="0" presId="urn:microsoft.com/office/officeart/2005/8/layout/vList5"/>
    <dgm:cxn modelId="{F59A1278-9348-40DA-BDDF-951E5B44882A}" type="presParOf" srcId="{C4C5217F-0AD8-41B7-A49B-60082C06740E}" destId="{BCEAF578-D7F3-4D4C-B4DB-057FE6CEE7B7}" srcOrd="0" destOrd="0" presId="urn:microsoft.com/office/officeart/2005/8/layout/vList5"/>
    <dgm:cxn modelId="{BE44CF93-87D6-455C-8F04-8D565CB96FC9}" type="presParOf" srcId="{D4560155-E9C6-4DE5-BF6B-5743EF6C405F}" destId="{B053D934-5A0A-4B3A-BA21-0B0E0123749E}" srcOrd="7" destOrd="0" presId="urn:microsoft.com/office/officeart/2005/8/layout/vList5"/>
    <dgm:cxn modelId="{BCD9AFEF-FDD4-4809-BE59-D1C8895450DD}" type="presParOf" srcId="{D4560155-E9C6-4DE5-BF6B-5743EF6C405F}" destId="{BD20EF34-5DF1-4A98-B4FA-B7010892F476}" srcOrd="8" destOrd="0" presId="urn:microsoft.com/office/officeart/2005/8/layout/vList5"/>
    <dgm:cxn modelId="{C9CA1F8A-A25A-4790-8418-E266A2C8C66C}" type="presParOf" srcId="{BD20EF34-5DF1-4A98-B4FA-B7010892F476}" destId="{C6562262-5669-4FC1-8865-19AA2C096D9A}" srcOrd="0" destOrd="0" presId="urn:microsoft.com/office/officeart/2005/8/layout/vList5"/>
    <dgm:cxn modelId="{1A9E4154-A7AC-423E-B651-3949140E4C26}" type="presParOf" srcId="{D4560155-E9C6-4DE5-BF6B-5743EF6C405F}" destId="{62081E44-A0F1-4266-9EEF-E25678E447E2}" srcOrd="9" destOrd="0" presId="urn:microsoft.com/office/officeart/2005/8/layout/vList5"/>
    <dgm:cxn modelId="{56021E1A-9330-42B3-B691-9AFE4A1ECA03}" type="presParOf" srcId="{D4560155-E9C6-4DE5-BF6B-5743EF6C405F}" destId="{0DF0416D-EAF8-47A1-9470-A755F582DC03}" srcOrd="10" destOrd="0" presId="urn:microsoft.com/office/officeart/2005/8/layout/vList5"/>
    <dgm:cxn modelId="{30F83733-FD79-4C93-9DC1-3730F56933D3}" type="presParOf" srcId="{0DF0416D-EAF8-47A1-9470-A755F582DC03}" destId="{06A8FCB6-018D-42E3-AE8E-C0770C76591B}" srcOrd="0" destOrd="0" presId="urn:microsoft.com/office/officeart/2005/8/layout/vList5"/>
    <dgm:cxn modelId="{C509A29C-F4B6-4FCD-8454-5B009C80BC06}" type="presParOf" srcId="{D4560155-E9C6-4DE5-BF6B-5743EF6C405F}" destId="{1AC6C023-5E81-4284-9D1B-50B29F74DDC7}" srcOrd="11" destOrd="0" presId="urn:microsoft.com/office/officeart/2005/8/layout/vList5"/>
    <dgm:cxn modelId="{2EDF4B99-9D25-461A-AEE0-377C64D7E06C}" type="presParOf" srcId="{D4560155-E9C6-4DE5-BF6B-5743EF6C405F}" destId="{ACF14CF2-C483-41AD-8821-9A4FE5F0F77D}" srcOrd="12" destOrd="0" presId="urn:microsoft.com/office/officeart/2005/8/layout/vList5"/>
    <dgm:cxn modelId="{D4C197DB-42CE-4804-9049-127E113B03CD}" type="presParOf" srcId="{ACF14CF2-C483-41AD-8821-9A4FE5F0F77D}" destId="{7FE8D685-3971-4840-A511-C2EB0818924A}" srcOrd="0" destOrd="0" presId="urn:microsoft.com/office/officeart/2005/8/layout/vList5"/>
    <dgm:cxn modelId="{256DCFEC-4A04-4B27-8BE6-332D95FBAF0B}" type="presParOf" srcId="{D4560155-E9C6-4DE5-BF6B-5743EF6C405F}" destId="{E1886A65-7A73-491E-A30B-29644DBFC759}" srcOrd="13" destOrd="0" presId="urn:microsoft.com/office/officeart/2005/8/layout/vList5"/>
    <dgm:cxn modelId="{D8B1FCC7-EF46-4CF8-97A6-DBBF59646BF2}" type="presParOf" srcId="{D4560155-E9C6-4DE5-BF6B-5743EF6C405F}" destId="{4AF27A05-2E6C-4054-B0CC-3215C0D14A9B}" srcOrd="14" destOrd="0" presId="urn:microsoft.com/office/officeart/2005/8/layout/vList5"/>
    <dgm:cxn modelId="{0E518DE3-0F00-4D2B-9EF2-6520B67B1549}" type="presParOf" srcId="{4AF27A05-2E6C-4054-B0CC-3215C0D14A9B}" destId="{D7D4285D-0BBB-4C5B-8DEB-2F1F99160A3C}" srcOrd="0" destOrd="0" presId="urn:microsoft.com/office/officeart/2005/8/layout/vList5"/>
    <dgm:cxn modelId="{77D32B16-640B-4546-9C11-818E09F3A923}" type="presParOf" srcId="{4AF27A05-2E6C-4054-B0CC-3215C0D14A9B}" destId="{2108593D-5B1B-4AE8-8DBA-CAB0C1B34A53}" srcOrd="1" destOrd="0" presId="urn:microsoft.com/office/officeart/2005/8/layout/vList5"/>
    <dgm:cxn modelId="{A1AD32F6-D51E-410D-8D23-442993F11E9A}" type="presParOf" srcId="{D4560155-E9C6-4DE5-BF6B-5743EF6C405F}" destId="{6407A391-0E6F-4F73-A53B-E9983E050137}" srcOrd="15" destOrd="0" presId="urn:microsoft.com/office/officeart/2005/8/layout/vList5"/>
    <dgm:cxn modelId="{593B33D5-BF7B-4122-8A05-E490598A1508}" type="presParOf" srcId="{D4560155-E9C6-4DE5-BF6B-5743EF6C405F}" destId="{7FD548CA-82CC-4BA0-B001-9E9471A32202}" srcOrd="16" destOrd="0" presId="urn:microsoft.com/office/officeart/2005/8/layout/vList5"/>
    <dgm:cxn modelId="{03883C8B-0C83-4254-94FC-329C52116D18}" type="presParOf" srcId="{7FD548CA-82CC-4BA0-B001-9E9471A32202}" destId="{21B315E4-0036-4CC6-AD6B-D0C1254BD15E}" srcOrd="0" destOrd="0" presId="urn:microsoft.com/office/officeart/2005/8/layout/vList5"/>
    <dgm:cxn modelId="{7088291F-9112-472B-985A-154841463D20}" type="presParOf" srcId="{7FD548CA-82CC-4BA0-B001-9E9471A32202}" destId="{21C780E3-D85F-4846-AD16-725CFDC353D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F4287E-7B21-4CE3-9A0C-BD54F00F4E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9BFA88F-4847-46AC-94B1-96D0B51B51F5}">
      <dgm:prSet/>
      <dgm:spPr/>
      <dgm:t>
        <a:bodyPr/>
        <a:lstStyle/>
        <a:p>
          <a:pPr rtl="0"/>
          <a:r>
            <a:rPr lang="en-US" dirty="0"/>
            <a:t>Provide information to victim on how to report a crime to the UNT Police Department.</a:t>
          </a:r>
        </a:p>
      </dgm:t>
    </dgm:pt>
    <dgm:pt modelId="{B26DC80C-6191-4651-ACBE-D5ADD2AC038B}" type="parTrans" cxnId="{4768C397-29B6-4702-A44D-D3325115C9B9}">
      <dgm:prSet/>
      <dgm:spPr/>
      <dgm:t>
        <a:bodyPr/>
        <a:lstStyle/>
        <a:p>
          <a:endParaRPr lang="en-US"/>
        </a:p>
      </dgm:t>
    </dgm:pt>
    <dgm:pt modelId="{95994D38-9F16-4156-A3C4-07846F9E2B6B}" type="sibTrans" cxnId="{4768C397-29B6-4702-A44D-D3325115C9B9}">
      <dgm:prSet/>
      <dgm:spPr/>
      <dgm:t>
        <a:bodyPr/>
        <a:lstStyle/>
        <a:p>
          <a:endParaRPr lang="en-US"/>
        </a:p>
      </dgm:t>
    </dgm:pt>
    <dgm:pt modelId="{69B54EE1-3D2D-473A-A48D-E48EE1F56BBD}">
      <dgm:prSet/>
      <dgm:spPr/>
      <dgm:t>
        <a:bodyPr/>
        <a:lstStyle/>
        <a:p>
          <a:pPr rtl="0"/>
          <a:r>
            <a:rPr lang="en-US"/>
            <a:t>If the person does not want to contact the police, CSA should report the crime to the UNT Police Department.</a:t>
          </a:r>
        </a:p>
      </dgm:t>
    </dgm:pt>
    <dgm:pt modelId="{016C0C24-25FF-4360-A586-7869B3BA2630}" type="parTrans" cxnId="{1D839BCD-9C82-4807-A9C4-401F7B7EDEF9}">
      <dgm:prSet/>
      <dgm:spPr/>
      <dgm:t>
        <a:bodyPr/>
        <a:lstStyle/>
        <a:p>
          <a:endParaRPr lang="en-US"/>
        </a:p>
      </dgm:t>
    </dgm:pt>
    <dgm:pt modelId="{F15767C5-6BA6-4453-9EAC-08CF912307AC}" type="sibTrans" cxnId="{1D839BCD-9C82-4807-A9C4-401F7B7EDEF9}">
      <dgm:prSet/>
      <dgm:spPr/>
      <dgm:t>
        <a:bodyPr/>
        <a:lstStyle/>
        <a:p>
          <a:endParaRPr lang="en-US"/>
        </a:p>
      </dgm:t>
    </dgm:pt>
    <dgm:pt modelId="{71F584C2-0270-406D-9921-10C56A3CC094}">
      <dgm:prSet/>
      <dgm:spPr/>
      <dgm:t>
        <a:bodyPr/>
        <a:lstStyle/>
        <a:p>
          <a:pPr rtl="0"/>
          <a:r>
            <a:rPr lang="en-US"/>
            <a:t>If person states they will report the crime themselves, CSA should follow up and verify if the crime was reported to the UNT Police Department.</a:t>
          </a:r>
        </a:p>
      </dgm:t>
    </dgm:pt>
    <dgm:pt modelId="{A18FDDAA-93CF-408D-9941-5146A8C49415}" type="parTrans" cxnId="{F4FC39A3-2B97-4785-ABDB-DEA88048B817}">
      <dgm:prSet/>
      <dgm:spPr/>
      <dgm:t>
        <a:bodyPr/>
        <a:lstStyle/>
        <a:p>
          <a:endParaRPr lang="en-US"/>
        </a:p>
      </dgm:t>
    </dgm:pt>
    <dgm:pt modelId="{CC128346-221B-4F5E-9ED8-EEA19B1B3B67}" type="sibTrans" cxnId="{F4FC39A3-2B97-4785-ABDB-DEA88048B817}">
      <dgm:prSet/>
      <dgm:spPr/>
      <dgm:t>
        <a:bodyPr/>
        <a:lstStyle/>
        <a:p>
          <a:endParaRPr lang="en-US"/>
        </a:p>
      </dgm:t>
    </dgm:pt>
    <dgm:pt modelId="{4D98B45C-936B-4010-8EFB-0013767A02AC}">
      <dgm:prSet/>
      <dgm:spPr/>
      <dgm:t>
        <a:bodyPr/>
        <a:lstStyle/>
        <a:p>
          <a:pPr rtl="0"/>
          <a:r>
            <a:rPr lang="en-US" dirty="0"/>
            <a:t>Incidents may be beyond CSA’s comfort level </a:t>
          </a:r>
        </a:p>
        <a:p>
          <a:pPr rtl="0"/>
          <a:r>
            <a:rPr lang="en-US" dirty="0"/>
            <a:t>(i.e. Rape, Stalking, etc..).</a:t>
          </a:r>
        </a:p>
      </dgm:t>
    </dgm:pt>
    <dgm:pt modelId="{53C40153-116D-462F-BC27-9857FE82F1A2}" type="parTrans" cxnId="{6DD718F8-E671-4955-82B0-90AF324DC06A}">
      <dgm:prSet/>
      <dgm:spPr/>
      <dgm:t>
        <a:bodyPr/>
        <a:lstStyle/>
        <a:p>
          <a:endParaRPr lang="en-US"/>
        </a:p>
      </dgm:t>
    </dgm:pt>
    <dgm:pt modelId="{D3FB5B5A-B364-4E7B-BDA3-EFF87B762247}" type="sibTrans" cxnId="{6DD718F8-E671-4955-82B0-90AF324DC06A}">
      <dgm:prSet/>
      <dgm:spPr/>
      <dgm:t>
        <a:bodyPr/>
        <a:lstStyle/>
        <a:p>
          <a:endParaRPr lang="en-US"/>
        </a:p>
      </dgm:t>
    </dgm:pt>
    <dgm:pt modelId="{69296289-6FDE-4609-BF29-B7B5163DE13A}">
      <dgm:prSet/>
      <dgm:spPr/>
      <dgm:t>
        <a:bodyPr/>
        <a:lstStyle/>
        <a:p>
          <a:pPr rtl="0"/>
          <a:r>
            <a:rPr lang="en-US"/>
            <a:t>Consider guiding person to UNT organizations trained to handle such incidents.</a:t>
          </a:r>
        </a:p>
      </dgm:t>
    </dgm:pt>
    <dgm:pt modelId="{7CD0D055-E499-4F5A-B709-37658C548E1C}" type="parTrans" cxnId="{E8044FC7-2251-408C-A8CF-3383FBEE1E07}">
      <dgm:prSet/>
      <dgm:spPr/>
      <dgm:t>
        <a:bodyPr/>
        <a:lstStyle/>
        <a:p>
          <a:endParaRPr lang="en-US"/>
        </a:p>
      </dgm:t>
    </dgm:pt>
    <dgm:pt modelId="{74BBD44E-E017-414D-BE27-95D1399CD549}" type="sibTrans" cxnId="{E8044FC7-2251-408C-A8CF-3383FBEE1E07}">
      <dgm:prSet/>
      <dgm:spPr/>
      <dgm:t>
        <a:bodyPr/>
        <a:lstStyle/>
        <a:p>
          <a:endParaRPr lang="en-US"/>
        </a:p>
      </dgm:t>
    </dgm:pt>
    <dgm:pt modelId="{C75A3862-14DE-464F-9B1A-4BBC25485841}">
      <dgm:prSet/>
      <dgm:spPr/>
      <dgm:t>
        <a:bodyPr/>
        <a:lstStyle/>
        <a:p>
          <a:pPr rtl="0"/>
          <a:r>
            <a:rPr lang="en-US" dirty="0"/>
            <a:t>Dean of Students Office- </a:t>
          </a:r>
          <a:r>
            <a:rPr lang="en-US" b="1" dirty="0"/>
            <a:t>940-565-2648</a:t>
          </a:r>
        </a:p>
      </dgm:t>
    </dgm:pt>
    <dgm:pt modelId="{655E5F57-3226-4F92-94A1-A9C043820860}" type="parTrans" cxnId="{1340050A-F690-4048-BBC2-C95B407B1DFA}">
      <dgm:prSet/>
      <dgm:spPr/>
      <dgm:t>
        <a:bodyPr/>
        <a:lstStyle/>
        <a:p>
          <a:endParaRPr lang="en-US"/>
        </a:p>
      </dgm:t>
    </dgm:pt>
    <dgm:pt modelId="{3EF52057-E7F4-43AF-A9CF-E84561BF267E}" type="sibTrans" cxnId="{1340050A-F690-4048-BBC2-C95B407B1DFA}">
      <dgm:prSet/>
      <dgm:spPr/>
      <dgm:t>
        <a:bodyPr/>
        <a:lstStyle/>
        <a:p>
          <a:endParaRPr lang="en-US"/>
        </a:p>
      </dgm:t>
    </dgm:pt>
    <dgm:pt modelId="{FECDB004-5D3E-4167-AAE5-49924B9366A6}">
      <dgm:prSet/>
      <dgm:spPr/>
      <dgm:t>
        <a:bodyPr/>
        <a:lstStyle/>
        <a:p>
          <a:pPr rtl="0"/>
          <a:r>
            <a:rPr lang="en-US" dirty="0"/>
            <a:t>Title IX Office- </a:t>
          </a:r>
          <a:r>
            <a:rPr lang="en-US" b="1" dirty="0"/>
            <a:t>940-565-2759  </a:t>
          </a:r>
        </a:p>
      </dgm:t>
    </dgm:pt>
    <dgm:pt modelId="{D6DC5201-A5A1-4127-8BD3-0AA390600F54}" type="parTrans" cxnId="{18C80B40-1B8B-440E-AD12-7F93588C96FB}">
      <dgm:prSet/>
      <dgm:spPr/>
      <dgm:t>
        <a:bodyPr/>
        <a:lstStyle/>
        <a:p>
          <a:endParaRPr lang="en-US"/>
        </a:p>
      </dgm:t>
    </dgm:pt>
    <dgm:pt modelId="{E3D75E5F-C1B1-463B-8120-1F4275F59914}" type="sibTrans" cxnId="{18C80B40-1B8B-440E-AD12-7F93588C96FB}">
      <dgm:prSet/>
      <dgm:spPr/>
      <dgm:t>
        <a:bodyPr/>
        <a:lstStyle/>
        <a:p>
          <a:endParaRPr lang="en-US"/>
        </a:p>
      </dgm:t>
    </dgm:pt>
    <dgm:pt modelId="{6B71FAC1-385E-4D9B-8C79-AD9BBC0DE833}" type="pres">
      <dgm:prSet presAssocID="{B6F4287E-7B21-4CE3-9A0C-BD54F00F4E1C}" presName="Name0" presStyleCnt="0">
        <dgm:presLayoutVars>
          <dgm:dir/>
          <dgm:animLvl val="lvl"/>
          <dgm:resizeHandles val="exact"/>
        </dgm:presLayoutVars>
      </dgm:prSet>
      <dgm:spPr/>
      <dgm:t>
        <a:bodyPr/>
        <a:lstStyle/>
        <a:p>
          <a:endParaRPr lang="en-US"/>
        </a:p>
      </dgm:t>
    </dgm:pt>
    <dgm:pt modelId="{CDEA72C6-3DAB-40BF-AEA9-EF8A17A1A715}" type="pres">
      <dgm:prSet presAssocID="{99BFA88F-4847-46AC-94B1-96D0B51B51F5}" presName="linNode" presStyleCnt="0"/>
      <dgm:spPr/>
    </dgm:pt>
    <dgm:pt modelId="{E6751F4A-E7F1-4DCE-AC7D-956831951113}" type="pres">
      <dgm:prSet presAssocID="{99BFA88F-4847-46AC-94B1-96D0B51B51F5}" presName="parentText" presStyleLbl="node1" presStyleIdx="0" presStyleCnt="2">
        <dgm:presLayoutVars>
          <dgm:chMax val="1"/>
          <dgm:bulletEnabled val="1"/>
        </dgm:presLayoutVars>
      </dgm:prSet>
      <dgm:spPr/>
      <dgm:t>
        <a:bodyPr/>
        <a:lstStyle/>
        <a:p>
          <a:endParaRPr lang="en-US"/>
        </a:p>
      </dgm:t>
    </dgm:pt>
    <dgm:pt modelId="{3884F79A-F33C-4C4C-91A1-2C19DB87F6F5}" type="pres">
      <dgm:prSet presAssocID="{99BFA88F-4847-46AC-94B1-96D0B51B51F5}" presName="descendantText" presStyleLbl="alignAccFollowNode1" presStyleIdx="0" presStyleCnt="2">
        <dgm:presLayoutVars>
          <dgm:bulletEnabled val="1"/>
        </dgm:presLayoutVars>
      </dgm:prSet>
      <dgm:spPr/>
      <dgm:t>
        <a:bodyPr/>
        <a:lstStyle/>
        <a:p>
          <a:endParaRPr lang="en-US"/>
        </a:p>
      </dgm:t>
    </dgm:pt>
    <dgm:pt modelId="{4BA674A4-8E70-4F88-8EF9-EED20A0C7800}" type="pres">
      <dgm:prSet presAssocID="{95994D38-9F16-4156-A3C4-07846F9E2B6B}" presName="sp" presStyleCnt="0"/>
      <dgm:spPr/>
    </dgm:pt>
    <dgm:pt modelId="{B085DF12-3F76-46B4-8EE6-9DD70C79AFAD}" type="pres">
      <dgm:prSet presAssocID="{4D98B45C-936B-4010-8EFB-0013767A02AC}" presName="linNode" presStyleCnt="0"/>
      <dgm:spPr/>
    </dgm:pt>
    <dgm:pt modelId="{A43C811B-AC3A-4A63-A721-69EE01492428}" type="pres">
      <dgm:prSet presAssocID="{4D98B45C-936B-4010-8EFB-0013767A02AC}" presName="parentText" presStyleLbl="node1" presStyleIdx="1" presStyleCnt="2">
        <dgm:presLayoutVars>
          <dgm:chMax val="1"/>
          <dgm:bulletEnabled val="1"/>
        </dgm:presLayoutVars>
      </dgm:prSet>
      <dgm:spPr/>
      <dgm:t>
        <a:bodyPr/>
        <a:lstStyle/>
        <a:p>
          <a:endParaRPr lang="en-US"/>
        </a:p>
      </dgm:t>
    </dgm:pt>
    <dgm:pt modelId="{B15AECB5-C2C7-47F5-B37F-63661B1F9E95}" type="pres">
      <dgm:prSet presAssocID="{4D98B45C-936B-4010-8EFB-0013767A02AC}" presName="descendantText" presStyleLbl="alignAccFollowNode1" presStyleIdx="1" presStyleCnt="2">
        <dgm:presLayoutVars>
          <dgm:bulletEnabled val="1"/>
        </dgm:presLayoutVars>
      </dgm:prSet>
      <dgm:spPr/>
      <dgm:t>
        <a:bodyPr/>
        <a:lstStyle/>
        <a:p>
          <a:endParaRPr lang="en-US"/>
        </a:p>
      </dgm:t>
    </dgm:pt>
  </dgm:ptLst>
  <dgm:cxnLst>
    <dgm:cxn modelId="{90973332-0078-4D73-91C7-1275B94D109B}" type="presOf" srcId="{99BFA88F-4847-46AC-94B1-96D0B51B51F5}" destId="{E6751F4A-E7F1-4DCE-AC7D-956831951113}" srcOrd="0" destOrd="0" presId="urn:microsoft.com/office/officeart/2005/8/layout/vList5"/>
    <dgm:cxn modelId="{18C80B40-1B8B-440E-AD12-7F93588C96FB}" srcId="{69296289-6FDE-4609-BF29-B7B5163DE13A}" destId="{FECDB004-5D3E-4167-AAE5-49924B9366A6}" srcOrd="1" destOrd="0" parTransId="{D6DC5201-A5A1-4127-8BD3-0AA390600F54}" sibTransId="{E3D75E5F-C1B1-463B-8120-1F4275F59914}"/>
    <dgm:cxn modelId="{E8044FC7-2251-408C-A8CF-3383FBEE1E07}" srcId="{4D98B45C-936B-4010-8EFB-0013767A02AC}" destId="{69296289-6FDE-4609-BF29-B7B5163DE13A}" srcOrd="0" destOrd="0" parTransId="{7CD0D055-E499-4F5A-B709-37658C548E1C}" sibTransId="{74BBD44E-E017-414D-BE27-95D1399CD549}"/>
    <dgm:cxn modelId="{F4FC39A3-2B97-4785-ABDB-DEA88048B817}" srcId="{99BFA88F-4847-46AC-94B1-96D0B51B51F5}" destId="{71F584C2-0270-406D-9921-10C56A3CC094}" srcOrd="1" destOrd="0" parTransId="{A18FDDAA-93CF-408D-9941-5146A8C49415}" sibTransId="{CC128346-221B-4F5E-9ED8-EEA19B1B3B67}"/>
    <dgm:cxn modelId="{C035E621-88D5-4F99-BB5F-090073BE8B62}" type="presOf" srcId="{C75A3862-14DE-464F-9B1A-4BBC25485841}" destId="{B15AECB5-C2C7-47F5-B37F-63661B1F9E95}" srcOrd="0" destOrd="1" presId="urn:microsoft.com/office/officeart/2005/8/layout/vList5"/>
    <dgm:cxn modelId="{431812E6-0436-4896-A9CD-C26439A0FA43}" type="presOf" srcId="{71F584C2-0270-406D-9921-10C56A3CC094}" destId="{3884F79A-F33C-4C4C-91A1-2C19DB87F6F5}" srcOrd="0" destOrd="1" presId="urn:microsoft.com/office/officeart/2005/8/layout/vList5"/>
    <dgm:cxn modelId="{2A0B2A58-39DA-4928-A011-A02BD2D5C562}" type="presOf" srcId="{B6F4287E-7B21-4CE3-9A0C-BD54F00F4E1C}" destId="{6B71FAC1-385E-4D9B-8C79-AD9BBC0DE833}" srcOrd="0" destOrd="0" presId="urn:microsoft.com/office/officeart/2005/8/layout/vList5"/>
    <dgm:cxn modelId="{1D839BCD-9C82-4807-A9C4-401F7B7EDEF9}" srcId="{99BFA88F-4847-46AC-94B1-96D0B51B51F5}" destId="{69B54EE1-3D2D-473A-A48D-E48EE1F56BBD}" srcOrd="0" destOrd="0" parTransId="{016C0C24-25FF-4360-A586-7869B3BA2630}" sibTransId="{F15767C5-6BA6-4453-9EAC-08CF912307AC}"/>
    <dgm:cxn modelId="{8FDA1B7F-89DD-4A6B-8C78-D41626AF4D61}" type="presOf" srcId="{69296289-6FDE-4609-BF29-B7B5163DE13A}" destId="{B15AECB5-C2C7-47F5-B37F-63661B1F9E95}" srcOrd="0" destOrd="0" presId="urn:microsoft.com/office/officeart/2005/8/layout/vList5"/>
    <dgm:cxn modelId="{6DD718F8-E671-4955-82B0-90AF324DC06A}" srcId="{B6F4287E-7B21-4CE3-9A0C-BD54F00F4E1C}" destId="{4D98B45C-936B-4010-8EFB-0013767A02AC}" srcOrd="1" destOrd="0" parTransId="{53C40153-116D-462F-BC27-9857FE82F1A2}" sibTransId="{D3FB5B5A-B364-4E7B-BDA3-EFF87B762247}"/>
    <dgm:cxn modelId="{1340050A-F690-4048-BBC2-C95B407B1DFA}" srcId="{69296289-6FDE-4609-BF29-B7B5163DE13A}" destId="{C75A3862-14DE-464F-9B1A-4BBC25485841}" srcOrd="0" destOrd="0" parTransId="{655E5F57-3226-4F92-94A1-A9C043820860}" sibTransId="{3EF52057-E7F4-43AF-A9CF-E84561BF267E}"/>
    <dgm:cxn modelId="{906B7577-3FE5-4758-8F0B-30CEBB6775FB}" type="presOf" srcId="{FECDB004-5D3E-4167-AAE5-49924B9366A6}" destId="{B15AECB5-C2C7-47F5-B37F-63661B1F9E95}" srcOrd="0" destOrd="2" presId="urn:microsoft.com/office/officeart/2005/8/layout/vList5"/>
    <dgm:cxn modelId="{F741CAAC-2717-4BF4-B785-77AAC01BBDC8}" type="presOf" srcId="{69B54EE1-3D2D-473A-A48D-E48EE1F56BBD}" destId="{3884F79A-F33C-4C4C-91A1-2C19DB87F6F5}" srcOrd="0" destOrd="0" presId="urn:microsoft.com/office/officeart/2005/8/layout/vList5"/>
    <dgm:cxn modelId="{88B9DF5F-25DA-46C6-9363-40C13E3757A9}" type="presOf" srcId="{4D98B45C-936B-4010-8EFB-0013767A02AC}" destId="{A43C811B-AC3A-4A63-A721-69EE01492428}" srcOrd="0" destOrd="0" presId="urn:microsoft.com/office/officeart/2005/8/layout/vList5"/>
    <dgm:cxn modelId="{4768C397-29B6-4702-A44D-D3325115C9B9}" srcId="{B6F4287E-7B21-4CE3-9A0C-BD54F00F4E1C}" destId="{99BFA88F-4847-46AC-94B1-96D0B51B51F5}" srcOrd="0" destOrd="0" parTransId="{B26DC80C-6191-4651-ACBE-D5ADD2AC038B}" sibTransId="{95994D38-9F16-4156-A3C4-07846F9E2B6B}"/>
    <dgm:cxn modelId="{A85416C4-48D0-43FA-9987-F3488BACEB89}" type="presParOf" srcId="{6B71FAC1-385E-4D9B-8C79-AD9BBC0DE833}" destId="{CDEA72C6-3DAB-40BF-AEA9-EF8A17A1A715}" srcOrd="0" destOrd="0" presId="urn:microsoft.com/office/officeart/2005/8/layout/vList5"/>
    <dgm:cxn modelId="{E3ABC67D-7286-4817-8712-DD06C994C35F}" type="presParOf" srcId="{CDEA72C6-3DAB-40BF-AEA9-EF8A17A1A715}" destId="{E6751F4A-E7F1-4DCE-AC7D-956831951113}" srcOrd="0" destOrd="0" presId="urn:microsoft.com/office/officeart/2005/8/layout/vList5"/>
    <dgm:cxn modelId="{C079002E-6876-475C-B273-A9C4C749EE94}" type="presParOf" srcId="{CDEA72C6-3DAB-40BF-AEA9-EF8A17A1A715}" destId="{3884F79A-F33C-4C4C-91A1-2C19DB87F6F5}" srcOrd="1" destOrd="0" presId="urn:microsoft.com/office/officeart/2005/8/layout/vList5"/>
    <dgm:cxn modelId="{895D7E98-B19B-43F5-B455-D3D9BAD5B4DD}" type="presParOf" srcId="{6B71FAC1-385E-4D9B-8C79-AD9BBC0DE833}" destId="{4BA674A4-8E70-4F88-8EF9-EED20A0C7800}" srcOrd="1" destOrd="0" presId="urn:microsoft.com/office/officeart/2005/8/layout/vList5"/>
    <dgm:cxn modelId="{229D8839-63AD-4EE1-8217-5D975683AA9C}" type="presParOf" srcId="{6B71FAC1-385E-4D9B-8C79-AD9BBC0DE833}" destId="{B085DF12-3F76-46B4-8EE6-9DD70C79AFAD}" srcOrd="2" destOrd="0" presId="urn:microsoft.com/office/officeart/2005/8/layout/vList5"/>
    <dgm:cxn modelId="{0E224144-352F-4957-B142-2CD9D3727059}" type="presParOf" srcId="{B085DF12-3F76-46B4-8EE6-9DD70C79AFAD}" destId="{A43C811B-AC3A-4A63-A721-69EE01492428}" srcOrd="0" destOrd="0" presId="urn:microsoft.com/office/officeart/2005/8/layout/vList5"/>
    <dgm:cxn modelId="{1B928628-7D5A-4A65-BF97-446038E04AAE}" type="presParOf" srcId="{B085DF12-3F76-46B4-8EE6-9DD70C79AFAD}" destId="{B15AECB5-C2C7-47F5-B37F-63661B1F9E9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7C466-A6F8-441A-A80A-5EFDD8B98BDA}"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en-US"/>
        </a:p>
      </dgm:t>
    </dgm:pt>
    <dgm:pt modelId="{B0075B90-6E08-45F5-A7FF-0EB9B74463FC}">
      <dgm:prSet/>
      <dgm:spPr>
        <a:solidFill>
          <a:schemeClr val="accent1">
            <a:lumMod val="20000"/>
            <a:lumOff val="80000"/>
          </a:schemeClr>
        </a:solidFill>
      </dgm:spPr>
      <dgm:t>
        <a:bodyPr/>
        <a:lstStyle/>
        <a:p>
          <a:pPr rtl="0"/>
          <a:r>
            <a:rPr lang="en-US" sz="1600" b="1" dirty="0"/>
            <a:t>Guide survivors to resources:</a:t>
          </a:r>
        </a:p>
      </dgm:t>
    </dgm:pt>
    <dgm:pt modelId="{3848A0AC-2EC6-444B-807C-C46EA2E3E7D0}" type="parTrans" cxnId="{F1B43E4F-F91C-4556-82D4-5F4969118E54}">
      <dgm:prSet/>
      <dgm:spPr/>
      <dgm:t>
        <a:bodyPr/>
        <a:lstStyle/>
        <a:p>
          <a:endParaRPr lang="en-US"/>
        </a:p>
      </dgm:t>
    </dgm:pt>
    <dgm:pt modelId="{7F244C0A-40E7-46B8-A0B6-C854DAF23A02}" type="sibTrans" cxnId="{F1B43E4F-F91C-4556-82D4-5F4969118E54}">
      <dgm:prSet/>
      <dgm:spPr/>
      <dgm:t>
        <a:bodyPr/>
        <a:lstStyle/>
        <a:p>
          <a:endParaRPr lang="en-US"/>
        </a:p>
      </dgm:t>
    </dgm:pt>
    <dgm:pt modelId="{25304878-1AAE-4AE8-80F0-6A7A68542030}">
      <dgm:prSet custT="1"/>
      <dgm:spPr>
        <a:solidFill>
          <a:schemeClr val="accent1">
            <a:lumMod val="20000"/>
            <a:lumOff val="80000"/>
          </a:schemeClr>
        </a:solidFill>
      </dgm:spPr>
      <dgm:t>
        <a:bodyPr/>
        <a:lstStyle/>
        <a:p>
          <a:pPr rtl="0"/>
          <a:r>
            <a:rPr lang="en-US" sz="1400" dirty="0"/>
            <a:t>UNT Survivor Advocate-@ </a:t>
          </a:r>
          <a:r>
            <a:rPr lang="en-US" sz="1400" dirty="0">
              <a:hlinkClick xmlns:r="http://schemas.openxmlformats.org/officeDocument/2006/relationships" r:id="rId1"/>
            </a:rPr>
            <a:t>survivoradvocate@unt.edu</a:t>
          </a:r>
          <a:r>
            <a:rPr lang="en-US" sz="1400" dirty="0"/>
            <a:t> </a:t>
          </a:r>
        </a:p>
      </dgm:t>
    </dgm:pt>
    <dgm:pt modelId="{C9B2B283-A85A-4412-918F-40E5D9831669}" type="parTrans" cxnId="{418143B9-FD70-4CD8-B4B7-BC9FA546AA19}">
      <dgm:prSet/>
      <dgm:spPr/>
      <dgm:t>
        <a:bodyPr/>
        <a:lstStyle/>
        <a:p>
          <a:endParaRPr lang="en-US"/>
        </a:p>
      </dgm:t>
    </dgm:pt>
    <dgm:pt modelId="{A501AD69-8763-4A5B-B9D8-186833272785}" type="sibTrans" cxnId="{418143B9-FD70-4CD8-B4B7-BC9FA546AA19}">
      <dgm:prSet/>
      <dgm:spPr/>
      <dgm:t>
        <a:bodyPr/>
        <a:lstStyle/>
        <a:p>
          <a:endParaRPr lang="en-US"/>
        </a:p>
      </dgm:t>
    </dgm:pt>
    <dgm:pt modelId="{BAC54A2D-2B45-41CF-9625-287E7963BB59}">
      <dgm:prSet custT="1"/>
      <dgm:spPr>
        <a:solidFill>
          <a:schemeClr val="accent1">
            <a:lumMod val="20000"/>
            <a:lumOff val="80000"/>
          </a:schemeClr>
        </a:solidFill>
      </dgm:spPr>
      <dgm:t>
        <a:bodyPr/>
        <a:lstStyle/>
        <a:p>
          <a:pPr rtl="0"/>
          <a:r>
            <a:rPr lang="en-US" sz="1400" dirty="0"/>
            <a:t>UNT Police Department@</a:t>
          </a:r>
          <a:r>
            <a:rPr lang="en-US" sz="1400" b="1" dirty="0"/>
            <a:t>940-565-3000</a:t>
          </a:r>
          <a:endParaRPr lang="en-US" sz="1400" dirty="0"/>
        </a:p>
      </dgm:t>
    </dgm:pt>
    <dgm:pt modelId="{1092A9C1-C6B8-4FC5-96F0-7AA00C252D41}" type="parTrans" cxnId="{5C2EFA0B-65EE-42D1-A16B-70700D3F1FFA}">
      <dgm:prSet/>
      <dgm:spPr/>
      <dgm:t>
        <a:bodyPr/>
        <a:lstStyle/>
        <a:p>
          <a:endParaRPr lang="en-US"/>
        </a:p>
      </dgm:t>
    </dgm:pt>
    <dgm:pt modelId="{E15DF8D3-C1B2-47C1-960D-83D790CEF462}" type="sibTrans" cxnId="{5C2EFA0B-65EE-42D1-A16B-70700D3F1FFA}">
      <dgm:prSet/>
      <dgm:spPr/>
      <dgm:t>
        <a:bodyPr/>
        <a:lstStyle/>
        <a:p>
          <a:endParaRPr lang="en-US"/>
        </a:p>
      </dgm:t>
    </dgm:pt>
    <dgm:pt modelId="{B97F5B71-3511-4094-BE01-9BEC1CA528C2}">
      <dgm:prSet custT="1"/>
      <dgm:spPr>
        <a:solidFill>
          <a:schemeClr val="accent1">
            <a:lumMod val="20000"/>
            <a:lumOff val="80000"/>
          </a:schemeClr>
        </a:solidFill>
      </dgm:spPr>
      <dgm:t>
        <a:bodyPr/>
        <a:lstStyle/>
        <a:p>
          <a:pPr rtl="0"/>
          <a:r>
            <a:rPr lang="en-US" sz="1400" dirty="0"/>
            <a:t>Denton County Friends of the Family@</a:t>
          </a:r>
          <a:r>
            <a:rPr lang="en-US" sz="1400" b="1" dirty="0"/>
            <a:t>940-382-7273</a:t>
          </a:r>
          <a:endParaRPr lang="en-US" sz="1400" dirty="0"/>
        </a:p>
      </dgm:t>
    </dgm:pt>
    <dgm:pt modelId="{7AD14CF6-6997-4D57-89A9-1E09DF30BC4E}" type="parTrans" cxnId="{DEA6DDDD-F2B5-46DB-8B74-7EE898FB10A1}">
      <dgm:prSet/>
      <dgm:spPr/>
      <dgm:t>
        <a:bodyPr/>
        <a:lstStyle/>
        <a:p>
          <a:endParaRPr lang="en-US"/>
        </a:p>
      </dgm:t>
    </dgm:pt>
    <dgm:pt modelId="{07F3190A-8AB4-4F9E-97DB-9790F12EC890}" type="sibTrans" cxnId="{DEA6DDDD-F2B5-46DB-8B74-7EE898FB10A1}">
      <dgm:prSet/>
      <dgm:spPr/>
      <dgm:t>
        <a:bodyPr/>
        <a:lstStyle/>
        <a:p>
          <a:endParaRPr lang="en-US"/>
        </a:p>
      </dgm:t>
    </dgm:pt>
    <dgm:pt modelId="{0A0D4883-097E-46B7-A3D6-1617DBF78C4B}">
      <dgm:prSet custT="1"/>
      <dgm:spPr>
        <a:solidFill>
          <a:schemeClr val="accent1">
            <a:lumMod val="20000"/>
            <a:lumOff val="80000"/>
          </a:schemeClr>
        </a:solidFill>
      </dgm:spPr>
      <dgm:t>
        <a:bodyPr/>
        <a:lstStyle/>
        <a:p>
          <a:pPr rtl="0"/>
          <a:r>
            <a:rPr lang="en-US" sz="1600" b="1" dirty="0"/>
            <a:t>Never judge or blame survivors:</a:t>
          </a:r>
        </a:p>
      </dgm:t>
    </dgm:pt>
    <dgm:pt modelId="{38903870-38B8-4ED0-944C-DB57CF29C913}" type="parTrans" cxnId="{3443F588-D35C-4FC5-B6BC-9FE0276C0235}">
      <dgm:prSet/>
      <dgm:spPr/>
      <dgm:t>
        <a:bodyPr/>
        <a:lstStyle/>
        <a:p>
          <a:endParaRPr lang="en-US"/>
        </a:p>
      </dgm:t>
    </dgm:pt>
    <dgm:pt modelId="{AD0BB6D5-61B5-4E9F-98C7-32E8F2C571C3}" type="sibTrans" cxnId="{3443F588-D35C-4FC5-B6BC-9FE0276C0235}">
      <dgm:prSet/>
      <dgm:spPr/>
      <dgm:t>
        <a:bodyPr/>
        <a:lstStyle/>
        <a:p>
          <a:endParaRPr lang="en-US"/>
        </a:p>
      </dgm:t>
    </dgm:pt>
    <dgm:pt modelId="{65307539-4719-44C1-B80E-C072CDFCACB2}">
      <dgm:prSet custT="1"/>
      <dgm:spPr>
        <a:solidFill>
          <a:schemeClr val="accent1">
            <a:lumMod val="20000"/>
            <a:lumOff val="80000"/>
          </a:schemeClr>
        </a:solidFill>
      </dgm:spPr>
      <dgm:t>
        <a:bodyPr/>
        <a:lstStyle/>
        <a:p>
          <a:pPr rtl="0"/>
          <a:r>
            <a:rPr lang="en-US" sz="1400" dirty="0"/>
            <a:t>Tell them you are sorry they’ve been hurt.</a:t>
          </a:r>
        </a:p>
      </dgm:t>
    </dgm:pt>
    <dgm:pt modelId="{1577516A-01A6-49B4-B862-12A0B553CF1E}" type="parTrans" cxnId="{F6F8DAA8-317B-431C-B597-0913A7EB6AE0}">
      <dgm:prSet/>
      <dgm:spPr/>
      <dgm:t>
        <a:bodyPr/>
        <a:lstStyle/>
        <a:p>
          <a:endParaRPr lang="en-US"/>
        </a:p>
      </dgm:t>
    </dgm:pt>
    <dgm:pt modelId="{4A175F7F-4D86-49EE-962E-EDF594C7CC4D}" type="sibTrans" cxnId="{F6F8DAA8-317B-431C-B597-0913A7EB6AE0}">
      <dgm:prSet/>
      <dgm:spPr/>
      <dgm:t>
        <a:bodyPr/>
        <a:lstStyle/>
        <a:p>
          <a:endParaRPr lang="en-US"/>
        </a:p>
      </dgm:t>
    </dgm:pt>
    <dgm:pt modelId="{484B61CB-ECC4-4162-AAF1-A760477C4F73}">
      <dgm:prSet custT="1"/>
      <dgm:spPr>
        <a:solidFill>
          <a:schemeClr val="accent1">
            <a:lumMod val="20000"/>
            <a:lumOff val="80000"/>
          </a:schemeClr>
        </a:solidFill>
      </dgm:spPr>
      <dgm:t>
        <a:bodyPr/>
        <a:lstStyle/>
        <a:p>
          <a:pPr rtl="0"/>
          <a:r>
            <a:rPr lang="en-US" sz="1400" dirty="0"/>
            <a:t>Tell them they are </a:t>
          </a:r>
          <a:r>
            <a:rPr lang="en-US" sz="1400" b="1" dirty="0"/>
            <a:t>NOT </a:t>
          </a:r>
          <a:r>
            <a:rPr lang="en-US" sz="1400" dirty="0"/>
            <a:t>responsible or to blame (perpetrator is).</a:t>
          </a:r>
        </a:p>
      </dgm:t>
    </dgm:pt>
    <dgm:pt modelId="{655BB463-96D4-4DD2-8E83-9C8CFA1DA750}" type="parTrans" cxnId="{23745B28-42AF-4DD3-A20A-27DAE8D326EF}">
      <dgm:prSet/>
      <dgm:spPr/>
      <dgm:t>
        <a:bodyPr/>
        <a:lstStyle/>
        <a:p>
          <a:endParaRPr lang="en-US"/>
        </a:p>
      </dgm:t>
    </dgm:pt>
    <dgm:pt modelId="{1AC3AF8E-8579-423C-8543-EF591E18079E}" type="sibTrans" cxnId="{23745B28-42AF-4DD3-A20A-27DAE8D326EF}">
      <dgm:prSet/>
      <dgm:spPr/>
      <dgm:t>
        <a:bodyPr/>
        <a:lstStyle/>
        <a:p>
          <a:endParaRPr lang="en-US"/>
        </a:p>
      </dgm:t>
    </dgm:pt>
    <dgm:pt modelId="{3B29E43B-AA61-45F9-B0B0-C20F90A0FBBE}">
      <dgm:prSet/>
      <dgm:spPr>
        <a:solidFill>
          <a:schemeClr val="accent1">
            <a:lumMod val="20000"/>
            <a:lumOff val="80000"/>
          </a:schemeClr>
        </a:solidFill>
      </dgm:spPr>
      <dgm:t>
        <a:bodyPr/>
        <a:lstStyle/>
        <a:p>
          <a:pPr rtl="0"/>
          <a:r>
            <a:rPr lang="en-US" sz="1600" b="1" dirty="0"/>
            <a:t>Lend a listening ear &amp; validate their feelings:</a:t>
          </a:r>
        </a:p>
      </dgm:t>
    </dgm:pt>
    <dgm:pt modelId="{A009D064-B45D-4763-81AE-7CF16FF0AC15}" type="parTrans" cxnId="{A3536581-1B52-4D31-9A5F-2C692B901E80}">
      <dgm:prSet/>
      <dgm:spPr/>
      <dgm:t>
        <a:bodyPr/>
        <a:lstStyle/>
        <a:p>
          <a:endParaRPr lang="en-US"/>
        </a:p>
      </dgm:t>
    </dgm:pt>
    <dgm:pt modelId="{332ADCEF-DF01-4CDC-903F-BCC90438B6EB}" type="sibTrans" cxnId="{A3536581-1B52-4D31-9A5F-2C692B901E80}">
      <dgm:prSet/>
      <dgm:spPr/>
      <dgm:t>
        <a:bodyPr/>
        <a:lstStyle/>
        <a:p>
          <a:endParaRPr lang="en-US"/>
        </a:p>
      </dgm:t>
    </dgm:pt>
    <dgm:pt modelId="{34B7CDD2-CAE3-4557-B349-5891571D3D94}">
      <dgm:prSet custT="1"/>
      <dgm:spPr>
        <a:solidFill>
          <a:schemeClr val="accent1">
            <a:lumMod val="20000"/>
            <a:lumOff val="80000"/>
          </a:schemeClr>
        </a:solidFill>
      </dgm:spPr>
      <dgm:t>
        <a:bodyPr/>
        <a:lstStyle/>
        <a:p>
          <a:pPr rtl="0"/>
          <a:r>
            <a:rPr lang="en-US" sz="1400" dirty="0"/>
            <a:t>Do not force the issue but allow them to talk w/ you at their own pace.</a:t>
          </a:r>
        </a:p>
      </dgm:t>
    </dgm:pt>
    <dgm:pt modelId="{D214EAE8-8852-40A9-BF5E-6A9D87E3A985}" type="parTrans" cxnId="{4EB21A65-F3A2-478A-A820-F1E78C9BA64D}">
      <dgm:prSet/>
      <dgm:spPr/>
      <dgm:t>
        <a:bodyPr/>
        <a:lstStyle/>
        <a:p>
          <a:endParaRPr lang="en-US"/>
        </a:p>
      </dgm:t>
    </dgm:pt>
    <dgm:pt modelId="{9EFDD60D-EB3F-410C-99B2-2A40D5E1166C}" type="sibTrans" cxnId="{4EB21A65-F3A2-478A-A820-F1E78C9BA64D}">
      <dgm:prSet/>
      <dgm:spPr/>
      <dgm:t>
        <a:bodyPr/>
        <a:lstStyle/>
        <a:p>
          <a:endParaRPr lang="en-US"/>
        </a:p>
      </dgm:t>
    </dgm:pt>
    <dgm:pt modelId="{D1241483-F8CD-4228-8120-4392DE52BC5D}">
      <dgm:prSet custT="1"/>
      <dgm:spPr>
        <a:solidFill>
          <a:schemeClr val="accent1">
            <a:lumMod val="20000"/>
            <a:lumOff val="80000"/>
          </a:schemeClr>
        </a:solidFill>
      </dgm:spPr>
      <dgm:t>
        <a:bodyPr/>
        <a:lstStyle/>
        <a:p>
          <a:pPr rtl="0"/>
          <a:r>
            <a:rPr lang="en-US" sz="1400" dirty="0"/>
            <a:t>Focus on supporting their right to make their own decision what to do.</a:t>
          </a:r>
        </a:p>
      </dgm:t>
    </dgm:pt>
    <dgm:pt modelId="{02313090-6F51-459E-B9BF-6E6F25F128DE}" type="parTrans" cxnId="{DDDB200A-17C9-4B05-B4AA-3DF563D4C34F}">
      <dgm:prSet/>
      <dgm:spPr/>
      <dgm:t>
        <a:bodyPr/>
        <a:lstStyle/>
        <a:p>
          <a:endParaRPr lang="en-US"/>
        </a:p>
      </dgm:t>
    </dgm:pt>
    <dgm:pt modelId="{1B47D417-6C20-4154-AE03-CF909B2CC5B3}" type="sibTrans" cxnId="{DDDB200A-17C9-4B05-B4AA-3DF563D4C34F}">
      <dgm:prSet/>
      <dgm:spPr/>
      <dgm:t>
        <a:bodyPr/>
        <a:lstStyle/>
        <a:p>
          <a:endParaRPr lang="en-US"/>
        </a:p>
      </dgm:t>
    </dgm:pt>
    <dgm:pt modelId="{881B1A8A-ABC6-4C9B-A322-C3DE77F8A056}" type="pres">
      <dgm:prSet presAssocID="{EF17C466-A6F8-441A-A80A-5EFDD8B98BDA}" presName="linearFlow" presStyleCnt="0">
        <dgm:presLayoutVars>
          <dgm:dir/>
          <dgm:resizeHandles val="exact"/>
        </dgm:presLayoutVars>
      </dgm:prSet>
      <dgm:spPr/>
      <dgm:t>
        <a:bodyPr/>
        <a:lstStyle/>
        <a:p>
          <a:endParaRPr lang="en-US"/>
        </a:p>
      </dgm:t>
    </dgm:pt>
    <dgm:pt modelId="{96826B13-3CF6-42B3-BF32-DA6E6CCE3112}" type="pres">
      <dgm:prSet presAssocID="{B0075B90-6E08-45F5-A7FF-0EB9B74463FC}" presName="composite" presStyleCnt="0"/>
      <dgm:spPr/>
    </dgm:pt>
    <dgm:pt modelId="{1CE6C361-1C7C-40F5-9665-0082A6FE2BBA}" type="pres">
      <dgm:prSet presAssocID="{B0075B90-6E08-45F5-A7FF-0EB9B74463FC}" presName="imgShp" presStyleLbl="fgImgPlace1" presStyleIdx="0" presStyleCnt="3" custScaleX="127685" custScaleY="103294"/>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132BE7B0-7A4A-431C-8BC9-97FF2A7DDC56}" type="pres">
      <dgm:prSet presAssocID="{B0075B90-6E08-45F5-A7FF-0EB9B74463FC}" presName="txShp" presStyleLbl="node1" presStyleIdx="0" presStyleCnt="3" custScaleY="103016" custLinFactNeighborX="-250" custLinFactNeighborY="6604">
        <dgm:presLayoutVars>
          <dgm:bulletEnabled val="1"/>
        </dgm:presLayoutVars>
      </dgm:prSet>
      <dgm:spPr/>
      <dgm:t>
        <a:bodyPr/>
        <a:lstStyle/>
        <a:p>
          <a:endParaRPr lang="en-US"/>
        </a:p>
      </dgm:t>
    </dgm:pt>
    <dgm:pt modelId="{72D3B9F4-5A98-402C-BBA3-E89831782209}" type="pres">
      <dgm:prSet presAssocID="{7F244C0A-40E7-46B8-A0B6-C854DAF23A02}" presName="spacing" presStyleCnt="0"/>
      <dgm:spPr/>
    </dgm:pt>
    <dgm:pt modelId="{32AA53F1-28B4-4B02-90D1-21A435F348AB}" type="pres">
      <dgm:prSet presAssocID="{0A0D4883-097E-46B7-A3D6-1617DBF78C4B}" presName="composite" presStyleCnt="0"/>
      <dgm:spPr/>
    </dgm:pt>
    <dgm:pt modelId="{7559DE69-6C41-4007-A193-1CFDE1D7557C}" type="pres">
      <dgm:prSet presAssocID="{0A0D4883-097E-46B7-A3D6-1617DBF78C4B}" presName="imgShp" presStyleLbl="fgImgPlace1" presStyleIdx="1" presStyleCnt="3" custScaleX="127807" custScaleY="111401"/>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124CE517-D1EA-40A7-AFFD-838E7BD45B05}" type="pres">
      <dgm:prSet presAssocID="{0A0D4883-097E-46B7-A3D6-1617DBF78C4B}" presName="txShp" presStyleLbl="node1" presStyleIdx="1" presStyleCnt="3" custScaleY="112439" custLinFactNeighborX="-375" custLinFactNeighborY="4727">
        <dgm:presLayoutVars>
          <dgm:bulletEnabled val="1"/>
        </dgm:presLayoutVars>
      </dgm:prSet>
      <dgm:spPr/>
      <dgm:t>
        <a:bodyPr/>
        <a:lstStyle/>
        <a:p>
          <a:endParaRPr lang="en-US"/>
        </a:p>
      </dgm:t>
    </dgm:pt>
    <dgm:pt modelId="{CB726995-BDA7-4EFB-9A4B-B36445B2AABF}" type="pres">
      <dgm:prSet presAssocID="{AD0BB6D5-61B5-4E9F-98C7-32E8F2C571C3}" presName="spacing" presStyleCnt="0"/>
      <dgm:spPr/>
    </dgm:pt>
    <dgm:pt modelId="{49EF9392-016D-4591-BE76-D5E1EE06F809}" type="pres">
      <dgm:prSet presAssocID="{3B29E43B-AA61-45F9-B0B0-C20F90A0FBBE}" presName="composite" presStyleCnt="0"/>
      <dgm:spPr/>
    </dgm:pt>
    <dgm:pt modelId="{716D12F2-740D-4A5F-B266-6571494630A4}" type="pres">
      <dgm:prSet presAssocID="{3B29E43B-AA61-45F9-B0B0-C20F90A0FBBE}" presName="imgShp" presStyleLbl="fgImgPlace1" presStyleIdx="2" presStyleCnt="3" custScaleX="129142" custScaleY="108005"/>
      <dgm:spPr>
        <a:blipFill>
          <a:blip xmlns:r="http://schemas.openxmlformats.org/officeDocument/2006/relationships" r:embed="rId4">
            <a:extLst>
              <a:ext uri="{28A0092B-C50C-407E-A947-70E740481C1C}">
                <a14:useLocalDpi xmlns:a14="http://schemas.microsoft.com/office/drawing/2010/main" val="0"/>
              </a:ext>
            </a:extLst>
          </a:blip>
          <a:srcRect/>
          <a:stretch>
            <a:fillRect t="-10000" b="-10000"/>
          </a:stretch>
        </a:blipFill>
      </dgm:spPr>
    </dgm:pt>
    <dgm:pt modelId="{5D8F9D86-DA44-4D3D-8A9B-A05F4FFF65BA}" type="pres">
      <dgm:prSet presAssocID="{3B29E43B-AA61-45F9-B0B0-C20F90A0FBBE}" presName="txShp" presStyleLbl="node1" presStyleIdx="2" presStyleCnt="3" custScaleY="116616">
        <dgm:presLayoutVars>
          <dgm:bulletEnabled val="1"/>
        </dgm:presLayoutVars>
      </dgm:prSet>
      <dgm:spPr/>
      <dgm:t>
        <a:bodyPr/>
        <a:lstStyle/>
        <a:p>
          <a:endParaRPr lang="en-US"/>
        </a:p>
      </dgm:t>
    </dgm:pt>
  </dgm:ptLst>
  <dgm:cxnLst>
    <dgm:cxn modelId="{DDDB200A-17C9-4B05-B4AA-3DF563D4C34F}" srcId="{3B29E43B-AA61-45F9-B0B0-C20F90A0FBBE}" destId="{D1241483-F8CD-4228-8120-4392DE52BC5D}" srcOrd="1" destOrd="0" parTransId="{02313090-6F51-459E-B9BF-6E6F25F128DE}" sibTransId="{1B47D417-6C20-4154-AE03-CF909B2CC5B3}"/>
    <dgm:cxn modelId="{DEA6DDDD-F2B5-46DB-8B74-7EE898FB10A1}" srcId="{B0075B90-6E08-45F5-A7FF-0EB9B74463FC}" destId="{B97F5B71-3511-4094-BE01-9BEC1CA528C2}" srcOrd="2" destOrd="0" parTransId="{7AD14CF6-6997-4D57-89A9-1E09DF30BC4E}" sibTransId="{07F3190A-8AB4-4F9E-97DB-9790F12EC890}"/>
    <dgm:cxn modelId="{F4DB41AF-EE23-4E41-96BD-92C1F57F9FFF}" type="presOf" srcId="{BAC54A2D-2B45-41CF-9625-287E7963BB59}" destId="{132BE7B0-7A4A-431C-8BC9-97FF2A7DDC56}" srcOrd="0" destOrd="2" presId="urn:microsoft.com/office/officeart/2005/8/layout/vList3"/>
    <dgm:cxn modelId="{4C4806F7-F0CB-4CC9-9DAD-D222BD6C2881}" type="presOf" srcId="{34B7CDD2-CAE3-4557-B349-5891571D3D94}" destId="{5D8F9D86-DA44-4D3D-8A9B-A05F4FFF65BA}" srcOrd="0" destOrd="1" presId="urn:microsoft.com/office/officeart/2005/8/layout/vList3"/>
    <dgm:cxn modelId="{F6F8DAA8-317B-431C-B597-0913A7EB6AE0}" srcId="{0A0D4883-097E-46B7-A3D6-1617DBF78C4B}" destId="{65307539-4719-44C1-B80E-C072CDFCACB2}" srcOrd="0" destOrd="0" parTransId="{1577516A-01A6-49B4-B862-12A0B553CF1E}" sibTransId="{4A175F7F-4D86-49EE-962E-EDF594C7CC4D}"/>
    <dgm:cxn modelId="{418143B9-FD70-4CD8-B4B7-BC9FA546AA19}" srcId="{B0075B90-6E08-45F5-A7FF-0EB9B74463FC}" destId="{25304878-1AAE-4AE8-80F0-6A7A68542030}" srcOrd="0" destOrd="0" parTransId="{C9B2B283-A85A-4412-918F-40E5D9831669}" sibTransId="{A501AD69-8763-4A5B-B9D8-186833272785}"/>
    <dgm:cxn modelId="{5D7A1EED-ECB8-4932-8A91-27345B837C31}" type="presOf" srcId="{B97F5B71-3511-4094-BE01-9BEC1CA528C2}" destId="{132BE7B0-7A4A-431C-8BC9-97FF2A7DDC56}" srcOrd="0" destOrd="3" presId="urn:microsoft.com/office/officeart/2005/8/layout/vList3"/>
    <dgm:cxn modelId="{4EB21A65-F3A2-478A-A820-F1E78C9BA64D}" srcId="{3B29E43B-AA61-45F9-B0B0-C20F90A0FBBE}" destId="{34B7CDD2-CAE3-4557-B349-5891571D3D94}" srcOrd="0" destOrd="0" parTransId="{D214EAE8-8852-40A9-BF5E-6A9D87E3A985}" sibTransId="{9EFDD60D-EB3F-410C-99B2-2A40D5E1166C}"/>
    <dgm:cxn modelId="{3443F588-D35C-4FC5-B6BC-9FE0276C0235}" srcId="{EF17C466-A6F8-441A-A80A-5EFDD8B98BDA}" destId="{0A0D4883-097E-46B7-A3D6-1617DBF78C4B}" srcOrd="1" destOrd="0" parTransId="{38903870-38B8-4ED0-944C-DB57CF29C913}" sibTransId="{AD0BB6D5-61B5-4E9F-98C7-32E8F2C571C3}"/>
    <dgm:cxn modelId="{D7FE7B95-237A-438D-8011-5DFDF1329B1D}" type="presOf" srcId="{0A0D4883-097E-46B7-A3D6-1617DBF78C4B}" destId="{124CE517-D1EA-40A7-AFFD-838E7BD45B05}" srcOrd="0" destOrd="0" presId="urn:microsoft.com/office/officeart/2005/8/layout/vList3"/>
    <dgm:cxn modelId="{A33822DB-83B2-4406-92DB-68BB6C2F762F}" type="presOf" srcId="{D1241483-F8CD-4228-8120-4392DE52BC5D}" destId="{5D8F9D86-DA44-4D3D-8A9B-A05F4FFF65BA}" srcOrd="0" destOrd="2" presId="urn:microsoft.com/office/officeart/2005/8/layout/vList3"/>
    <dgm:cxn modelId="{58F5274D-CEE3-4474-B489-AD52DCC161AF}" type="presOf" srcId="{25304878-1AAE-4AE8-80F0-6A7A68542030}" destId="{132BE7B0-7A4A-431C-8BC9-97FF2A7DDC56}" srcOrd="0" destOrd="1" presId="urn:microsoft.com/office/officeart/2005/8/layout/vList3"/>
    <dgm:cxn modelId="{7070B6E4-E39E-4153-8CEF-483056C7E78C}" type="presOf" srcId="{65307539-4719-44C1-B80E-C072CDFCACB2}" destId="{124CE517-D1EA-40A7-AFFD-838E7BD45B05}" srcOrd="0" destOrd="1" presId="urn:microsoft.com/office/officeart/2005/8/layout/vList3"/>
    <dgm:cxn modelId="{B38730BF-186B-4E13-9496-7F7C8C20DD65}" type="presOf" srcId="{484B61CB-ECC4-4162-AAF1-A760477C4F73}" destId="{124CE517-D1EA-40A7-AFFD-838E7BD45B05}" srcOrd="0" destOrd="2" presId="urn:microsoft.com/office/officeart/2005/8/layout/vList3"/>
    <dgm:cxn modelId="{3500719D-AE68-428F-812F-A5828D727F9F}" type="presOf" srcId="{EF17C466-A6F8-441A-A80A-5EFDD8B98BDA}" destId="{881B1A8A-ABC6-4C9B-A322-C3DE77F8A056}" srcOrd="0" destOrd="0" presId="urn:microsoft.com/office/officeart/2005/8/layout/vList3"/>
    <dgm:cxn modelId="{2F95B856-CD48-4315-9B11-C51AC2801DE7}" type="presOf" srcId="{B0075B90-6E08-45F5-A7FF-0EB9B74463FC}" destId="{132BE7B0-7A4A-431C-8BC9-97FF2A7DDC56}" srcOrd="0" destOrd="0" presId="urn:microsoft.com/office/officeart/2005/8/layout/vList3"/>
    <dgm:cxn modelId="{A3536581-1B52-4D31-9A5F-2C692B901E80}" srcId="{EF17C466-A6F8-441A-A80A-5EFDD8B98BDA}" destId="{3B29E43B-AA61-45F9-B0B0-C20F90A0FBBE}" srcOrd="2" destOrd="0" parTransId="{A009D064-B45D-4763-81AE-7CF16FF0AC15}" sibTransId="{332ADCEF-DF01-4CDC-903F-BCC90438B6EB}"/>
    <dgm:cxn modelId="{7864DF89-8E89-4F8D-A390-61C661EC767F}" type="presOf" srcId="{3B29E43B-AA61-45F9-B0B0-C20F90A0FBBE}" destId="{5D8F9D86-DA44-4D3D-8A9B-A05F4FFF65BA}" srcOrd="0" destOrd="0" presId="urn:microsoft.com/office/officeart/2005/8/layout/vList3"/>
    <dgm:cxn modelId="{5C2EFA0B-65EE-42D1-A16B-70700D3F1FFA}" srcId="{B0075B90-6E08-45F5-A7FF-0EB9B74463FC}" destId="{BAC54A2D-2B45-41CF-9625-287E7963BB59}" srcOrd="1" destOrd="0" parTransId="{1092A9C1-C6B8-4FC5-96F0-7AA00C252D41}" sibTransId="{E15DF8D3-C1B2-47C1-960D-83D790CEF462}"/>
    <dgm:cxn modelId="{F1B43E4F-F91C-4556-82D4-5F4969118E54}" srcId="{EF17C466-A6F8-441A-A80A-5EFDD8B98BDA}" destId="{B0075B90-6E08-45F5-A7FF-0EB9B74463FC}" srcOrd="0" destOrd="0" parTransId="{3848A0AC-2EC6-444B-807C-C46EA2E3E7D0}" sibTransId="{7F244C0A-40E7-46B8-A0B6-C854DAF23A02}"/>
    <dgm:cxn modelId="{23745B28-42AF-4DD3-A20A-27DAE8D326EF}" srcId="{0A0D4883-097E-46B7-A3D6-1617DBF78C4B}" destId="{484B61CB-ECC4-4162-AAF1-A760477C4F73}" srcOrd="1" destOrd="0" parTransId="{655BB463-96D4-4DD2-8E83-9C8CFA1DA750}" sibTransId="{1AC3AF8E-8579-423C-8543-EF591E18079E}"/>
    <dgm:cxn modelId="{C07F5B90-6396-45D1-A1DB-E23AA27D7B69}" type="presParOf" srcId="{881B1A8A-ABC6-4C9B-A322-C3DE77F8A056}" destId="{96826B13-3CF6-42B3-BF32-DA6E6CCE3112}" srcOrd="0" destOrd="0" presId="urn:microsoft.com/office/officeart/2005/8/layout/vList3"/>
    <dgm:cxn modelId="{A47B2EA9-518D-4ADD-B91A-FEA848FF95CA}" type="presParOf" srcId="{96826B13-3CF6-42B3-BF32-DA6E6CCE3112}" destId="{1CE6C361-1C7C-40F5-9665-0082A6FE2BBA}" srcOrd="0" destOrd="0" presId="urn:microsoft.com/office/officeart/2005/8/layout/vList3"/>
    <dgm:cxn modelId="{F4E45EEE-EC70-476A-8818-502EC2B4AC8E}" type="presParOf" srcId="{96826B13-3CF6-42B3-BF32-DA6E6CCE3112}" destId="{132BE7B0-7A4A-431C-8BC9-97FF2A7DDC56}" srcOrd="1" destOrd="0" presId="urn:microsoft.com/office/officeart/2005/8/layout/vList3"/>
    <dgm:cxn modelId="{549C0F75-26F7-46CB-90DC-1139C0D2C99F}" type="presParOf" srcId="{881B1A8A-ABC6-4C9B-A322-C3DE77F8A056}" destId="{72D3B9F4-5A98-402C-BBA3-E89831782209}" srcOrd="1" destOrd="0" presId="urn:microsoft.com/office/officeart/2005/8/layout/vList3"/>
    <dgm:cxn modelId="{524812B7-9C22-4AAB-A899-0EBE4D613C59}" type="presParOf" srcId="{881B1A8A-ABC6-4C9B-A322-C3DE77F8A056}" destId="{32AA53F1-28B4-4B02-90D1-21A435F348AB}" srcOrd="2" destOrd="0" presId="urn:microsoft.com/office/officeart/2005/8/layout/vList3"/>
    <dgm:cxn modelId="{83885F21-4BD0-42F9-A555-16D0276EA05C}" type="presParOf" srcId="{32AA53F1-28B4-4B02-90D1-21A435F348AB}" destId="{7559DE69-6C41-4007-A193-1CFDE1D7557C}" srcOrd="0" destOrd="0" presId="urn:microsoft.com/office/officeart/2005/8/layout/vList3"/>
    <dgm:cxn modelId="{3B643DB8-1BA0-4C09-BD07-9A2812121C8C}" type="presParOf" srcId="{32AA53F1-28B4-4B02-90D1-21A435F348AB}" destId="{124CE517-D1EA-40A7-AFFD-838E7BD45B05}" srcOrd="1" destOrd="0" presId="urn:microsoft.com/office/officeart/2005/8/layout/vList3"/>
    <dgm:cxn modelId="{4C2CCCD9-EA09-4112-930A-25086DED6DF1}" type="presParOf" srcId="{881B1A8A-ABC6-4C9B-A322-C3DE77F8A056}" destId="{CB726995-BDA7-4EFB-9A4B-B36445B2AABF}" srcOrd="3" destOrd="0" presId="urn:microsoft.com/office/officeart/2005/8/layout/vList3"/>
    <dgm:cxn modelId="{4A33D66C-6A7D-4D55-BAFF-9C57B7207FF0}" type="presParOf" srcId="{881B1A8A-ABC6-4C9B-A322-C3DE77F8A056}" destId="{49EF9392-016D-4591-BE76-D5E1EE06F809}" srcOrd="4" destOrd="0" presId="urn:microsoft.com/office/officeart/2005/8/layout/vList3"/>
    <dgm:cxn modelId="{54ED7823-9853-4B2F-A690-76D0515FCA00}" type="presParOf" srcId="{49EF9392-016D-4591-BE76-D5E1EE06F809}" destId="{716D12F2-740D-4A5F-B266-6571494630A4}" srcOrd="0" destOrd="0" presId="urn:microsoft.com/office/officeart/2005/8/layout/vList3"/>
    <dgm:cxn modelId="{B3723FD6-CAEF-4A30-A728-C8765B0DF6FB}" type="presParOf" srcId="{49EF9392-016D-4591-BE76-D5E1EE06F809}" destId="{5D8F9D86-DA44-4D3D-8A9B-A05F4FFF65B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5E0BA6-AD6E-4D66-BD03-32E312F113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B57D65C-8867-46EA-988E-6900D57446B0}">
      <dgm:prSet custT="1"/>
      <dgm:spPr>
        <a:solidFill>
          <a:schemeClr val="accent1">
            <a:lumMod val="60000"/>
            <a:lumOff val="40000"/>
          </a:schemeClr>
        </a:solidFill>
        <a:ln>
          <a:noFill/>
        </a:ln>
      </dgm:spPr>
      <dgm:t>
        <a:bodyPr/>
        <a:lstStyle/>
        <a:p>
          <a:pPr rtl="0"/>
          <a:r>
            <a:rPr lang="en-US" sz="1600" dirty="0">
              <a:hlinkClick xmlns:r="http://schemas.openxmlformats.org/officeDocument/2006/relationships" r:id="rId1"/>
            </a:rPr>
            <a:t>http://clery.unt.edu/</a:t>
          </a:r>
          <a:endParaRPr lang="en-US" sz="1600" dirty="0"/>
        </a:p>
      </dgm:t>
    </dgm:pt>
    <dgm:pt modelId="{9967BDFC-AB73-4AB1-AE0D-4FFD17AF26A4}" type="parTrans" cxnId="{83B15E0A-A10D-4A5E-9024-1974D22DBD64}">
      <dgm:prSet/>
      <dgm:spPr/>
      <dgm:t>
        <a:bodyPr/>
        <a:lstStyle/>
        <a:p>
          <a:endParaRPr lang="en-US"/>
        </a:p>
      </dgm:t>
    </dgm:pt>
    <dgm:pt modelId="{295A3B65-19AE-4362-B470-7FBCF0A5FFC2}" type="sibTrans" cxnId="{83B15E0A-A10D-4A5E-9024-1974D22DBD64}">
      <dgm:prSet/>
      <dgm:spPr/>
      <dgm:t>
        <a:bodyPr/>
        <a:lstStyle/>
        <a:p>
          <a:endParaRPr lang="en-US"/>
        </a:p>
      </dgm:t>
    </dgm:pt>
    <dgm:pt modelId="{1444B03F-44F5-477E-92B9-B48AD4BCFA4B}">
      <dgm:prSet/>
      <dgm:spPr>
        <a:solidFill>
          <a:schemeClr val="accent1">
            <a:lumMod val="20000"/>
            <a:lumOff val="80000"/>
            <a:alpha val="90000"/>
          </a:schemeClr>
        </a:solidFill>
        <a:ln>
          <a:solidFill>
            <a:schemeClr val="accent1">
              <a:lumMod val="60000"/>
              <a:lumOff val="40000"/>
            </a:schemeClr>
          </a:solidFill>
        </a:ln>
      </dgm:spPr>
      <dgm:t>
        <a:bodyPr/>
        <a:lstStyle/>
        <a:p>
          <a:pPr rtl="0"/>
          <a:r>
            <a:rPr lang="en-US" dirty="0"/>
            <a:t>Annual Security and Fire Safety Report</a:t>
          </a:r>
        </a:p>
      </dgm:t>
    </dgm:pt>
    <dgm:pt modelId="{C26DA591-2142-4FF7-A820-DF60B4D819BA}" type="parTrans" cxnId="{179B62EB-0F02-4DBA-A1EF-7F3371028882}">
      <dgm:prSet/>
      <dgm:spPr/>
      <dgm:t>
        <a:bodyPr/>
        <a:lstStyle/>
        <a:p>
          <a:endParaRPr lang="en-US"/>
        </a:p>
      </dgm:t>
    </dgm:pt>
    <dgm:pt modelId="{48F6956F-B18F-4168-8A33-2F3EA5687EC9}" type="sibTrans" cxnId="{179B62EB-0F02-4DBA-A1EF-7F3371028882}">
      <dgm:prSet/>
      <dgm:spPr/>
      <dgm:t>
        <a:bodyPr/>
        <a:lstStyle/>
        <a:p>
          <a:endParaRPr lang="en-US"/>
        </a:p>
      </dgm:t>
    </dgm:pt>
    <dgm:pt modelId="{E24A7F9B-81D6-4D91-A259-D30312D51A3B}">
      <dgm:prSet/>
      <dgm:spPr>
        <a:solidFill>
          <a:schemeClr val="accent1">
            <a:lumMod val="20000"/>
            <a:lumOff val="80000"/>
            <a:alpha val="90000"/>
          </a:schemeClr>
        </a:solidFill>
        <a:ln>
          <a:solidFill>
            <a:schemeClr val="accent1">
              <a:lumMod val="60000"/>
              <a:lumOff val="40000"/>
            </a:schemeClr>
          </a:solidFill>
        </a:ln>
      </dgm:spPr>
      <dgm:t>
        <a:bodyPr/>
        <a:lstStyle/>
        <a:p>
          <a:pPr rtl="0"/>
          <a:r>
            <a:rPr lang="en-US" dirty="0"/>
            <a:t>Crime Alerts</a:t>
          </a:r>
        </a:p>
      </dgm:t>
    </dgm:pt>
    <dgm:pt modelId="{B3B7D4AA-DC82-450C-B163-BFFC2CBA499C}" type="parTrans" cxnId="{E8E786BE-52AB-4569-84E9-87F50C574569}">
      <dgm:prSet/>
      <dgm:spPr/>
      <dgm:t>
        <a:bodyPr/>
        <a:lstStyle/>
        <a:p>
          <a:endParaRPr lang="en-US"/>
        </a:p>
      </dgm:t>
    </dgm:pt>
    <dgm:pt modelId="{CCDF36BA-D798-467B-944E-140BD0C998A8}" type="sibTrans" cxnId="{E8E786BE-52AB-4569-84E9-87F50C574569}">
      <dgm:prSet/>
      <dgm:spPr/>
      <dgm:t>
        <a:bodyPr/>
        <a:lstStyle/>
        <a:p>
          <a:endParaRPr lang="en-US"/>
        </a:p>
      </dgm:t>
    </dgm:pt>
    <dgm:pt modelId="{86A7352C-079C-463C-8148-CEDE9C99F852}">
      <dgm:prSet/>
      <dgm:spPr>
        <a:solidFill>
          <a:schemeClr val="accent1">
            <a:lumMod val="20000"/>
            <a:lumOff val="80000"/>
            <a:alpha val="90000"/>
          </a:schemeClr>
        </a:solidFill>
        <a:ln>
          <a:solidFill>
            <a:schemeClr val="accent1">
              <a:lumMod val="60000"/>
              <a:lumOff val="40000"/>
            </a:schemeClr>
          </a:solidFill>
        </a:ln>
      </dgm:spPr>
      <dgm:t>
        <a:bodyPr/>
        <a:lstStyle/>
        <a:p>
          <a:pPr rtl="0"/>
          <a:r>
            <a:rPr lang="en-US"/>
            <a:t>Report a Crime (CSA Report)</a:t>
          </a:r>
        </a:p>
      </dgm:t>
    </dgm:pt>
    <dgm:pt modelId="{87275084-62D4-417F-8B1A-110AFA88176C}" type="parTrans" cxnId="{04D133AF-8038-4666-A5D4-274BEE480279}">
      <dgm:prSet/>
      <dgm:spPr/>
      <dgm:t>
        <a:bodyPr/>
        <a:lstStyle/>
        <a:p>
          <a:endParaRPr lang="en-US"/>
        </a:p>
      </dgm:t>
    </dgm:pt>
    <dgm:pt modelId="{1D240788-6B45-4DBA-9348-A9D277A59037}" type="sibTrans" cxnId="{04D133AF-8038-4666-A5D4-274BEE480279}">
      <dgm:prSet/>
      <dgm:spPr/>
      <dgm:t>
        <a:bodyPr/>
        <a:lstStyle/>
        <a:p>
          <a:endParaRPr lang="en-US"/>
        </a:p>
      </dgm:t>
    </dgm:pt>
    <dgm:pt modelId="{C1D0277E-F996-4417-9E41-F62AE3FB8B50}">
      <dgm:prSet/>
      <dgm:spPr>
        <a:solidFill>
          <a:schemeClr val="accent1">
            <a:lumMod val="20000"/>
            <a:lumOff val="80000"/>
            <a:alpha val="90000"/>
          </a:schemeClr>
        </a:solidFill>
        <a:ln>
          <a:solidFill>
            <a:schemeClr val="accent1">
              <a:lumMod val="60000"/>
              <a:lumOff val="40000"/>
            </a:schemeClr>
          </a:solidFill>
        </a:ln>
      </dgm:spPr>
      <dgm:t>
        <a:bodyPr/>
        <a:lstStyle/>
        <a:p>
          <a:pPr rtl="0"/>
          <a:r>
            <a:rPr lang="en-US"/>
            <a:t>CSA Training Slides</a:t>
          </a:r>
        </a:p>
      </dgm:t>
    </dgm:pt>
    <dgm:pt modelId="{B6314FF8-11EB-4F04-B6DE-11399AF753FE}" type="parTrans" cxnId="{BA3EA0CD-9934-44EC-8F12-15D16E6E8CB9}">
      <dgm:prSet/>
      <dgm:spPr/>
      <dgm:t>
        <a:bodyPr/>
        <a:lstStyle/>
        <a:p>
          <a:endParaRPr lang="en-US"/>
        </a:p>
      </dgm:t>
    </dgm:pt>
    <dgm:pt modelId="{41637A67-E797-4DAA-96F1-465A2CB71D17}" type="sibTrans" cxnId="{BA3EA0CD-9934-44EC-8F12-15D16E6E8CB9}">
      <dgm:prSet/>
      <dgm:spPr/>
      <dgm:t>
        <a:bodyPr/>
        <a:lstStyle/>
        <a:p>
          <a:endParaRPr lang="en-US"/>
        </a:p>
      </dgm:t>
    </dgm:pt>
    <dgm:pt modelId="{BD8E6514-0115-489A-A66A-F0A4F3B923BD}">
      <dgm:prSet custT="1"/>
      <dgm:spPr>
        <a:solidFill>
          <a:schemeClr val="accent1">
            <a:lumMod val="60000"/>
            <a:lumOff val="40000"/>
          </a:schemeClr>
        </a:solidFill>
        <a:ln>
          <a:noFill/>
        </a:ln>
      </dgm:spPr>
      <dgm:t>
        <a:bodyPr/>
        <a:lstStyle/>
        <a:p>
          <a:pPr rtl="0"/>
          <a:r>
            <a:rPr lang="en-US" sz="1600" dirty="0">
              <a:hlinkClick xmlns:r="http://schemas.openxmlformats.org/officeDocument/2006/relationships" r:id="rId2"/>
            </a:rPr>
            <a:t>www.police.unt.edu</a:t>
          </a:r>
          <a:r>
            <a:rPr lang="en-US" sz="1600" dirty="0"/>
            <a:t> </a:t>
          </a:r>
        </a:p>
        <a:p>
          <a:pPr rtl="0"/>
          <a:r>
            <a:rPr lang="en-US" sz="1600" dirty="0">
              <a:solidFill>
                <a:schemeClr val="tx1"/>
              </a:solidFill>
            </a:rPr>
            <a:t>(Public Information Tab)</a:t>
          </a:r>
        </a:p>
      </dgm:t>
    </dgm:pt>
    <dgm:pt modelId="{0E1B9686-3E10-4F92-8C78-C88CB100477D}" type="parTrans" cxnId="{C292B9A1-1732-4CC1-8269-9711356FA0DA}">
      <dgm:prSet/>
      <dgm:spPr/>
      <dgm:t>
        <a:bodyPr/>
        <a:lstStyle/>
        <a:p>
          <a:endParaRPr lang="en-US"/>
        </a:p>
      </dgm:t>
    </dgm:pt>
    <dgm:pt modelId="{93024EA2-0773-4E1E-B138-3DEE24E45B6F}" type="sibTrans" cxnId="{C292B9A1-1732-4CC1-8269-9711356FA0DA}">
      <dgm:prSet/>
      <dgm:spPr/>
      <dgm:t>
        <a:bodyPr/>
        <a:lstStyle/>
        <a:p>
          <a:endParaRPr lang="en-US"/>
        </a:p>
      </dgm:t>
    </dgm:pt>
    <dgm:pt modelId="{CA4E98DD-A5F0-4167-A59F-9154A8B071EA}">
      <dgm:prSet/>
      <dgm:spPr>
        <a:solidFill>
          <a:schemeClr val="accent1">
            <a:lumMod val="20000"/>
            <a:lumOff val="80000"/>
            <a:alpha val="90000"/>
          </a:schemeClr>
        </a:solidFill>
        <a:ln>
          <a:solidFill>
            <a:schemeClr val="accent1">
              <a:lumMod val="60000"/>
              <a:lumOff val="40000"/>
              <a:alpha val="90000"/>
            </a:schemeClr>
          </a:solidFill>
        </a:ln>
      </dgm:spPr>
      <dgm:t>
        <a:bodyPr/>
        <a:lstStyle/>
        <a:p>
          <a:pPr rtl="0"/>
          <a:r>
            <a:rPr lang="en-US"/>
            <a:t>60-Day Crime Log</a:t>
          </a:r>
        </a:p>
      </dgm:t>
    </dgm:pt>
    <dgm:pt modelId="{29BEE2D8-ECD6-4E67-924D-BCBC0E54EAF9}" type="parTrans" cxnId="{36BD4462-E9E6-4AB8-AAC6-2D8F80886712}">
      <dgm:prSet/>
      <dgm:spPr/>
      <dgm:t>
        <a:bodyPr/>
        <a:lstStyle/>
        <a:p>
          <a:endParaRPr lang="en-US"/>
        </a:p>
      </dgm:t>
    </dgm:pt>
    <dgm:pt modelId="{51561AC6-8BEC-4CE0-824E-1B3961642DA9}" type="sibTrans" cxnId="{36BD4462-E9E6-4AB8-AAC6-2D8F80886712}">
      <dgm:prSet/>
      <dgm:spPr/>
      <dgm:t>
        <a:bodyPr/>
        <a:lstStyle/>
        <a:p>
          <a:endParaRPr lang="en-US"/>
        </a:p>
      </dgm:t>
    </dgm:pt>
    <dgm:pt modelId="{826D1464-F9DA-4EAF-B852-9FE9D95F7989}">
      <dgm:prSet/>
      <dgm:spPr>
        <a:solidFill>
          <a:schemeClr val="accent1">
            <a:lumMod val="20000"/>
            <a:lumOff val="80000"/>
            <a:alpha val="90000"/>
          </a:schemeClr>
        </a:solidFill>
        <a:ln>
          <a:solidFill>
            <a:schemeClr val="accent1">
              <a:lumMod val="60000"/>
              <a:lumOff val="40000"/>
              <a:alpha val="90000"/>
            </a:schemeClr>
          </a:solidFill>
        </a:ln>
      </dgm:spPr>
      <dgm:t>
        <a:bodyPr/>
        <a:lstStyle/>
        <a:p>
          <a:pPr rtl="0"/>
          <a:r>
            <a:rPr lang="en-US"/>
            <a:t>Crime Alerts</a:t>
          </a:r>
        </a:p>
      </dgm:t>
    </dgm:pt>
    <dgm:pt modelId="{6A24B847-B6F1-4CEB-A8CA-611E59D0A45A}" type="parTrans" cxnId="{2322F022-C0CA-472F-BD57-9F403F886F39}">
      <dgm:prSet/>
      <dgm:spPr/>
      <dgm:t>
        <a:bodyPr/>
        <a:lstStyle/>
        <a:p>
          <a:endParaRPr lang="en-US"/>
        </a:p>
      </dgm:t>
    </dgm:pt>
    <dgm:pt modelId="{FC0AB8BC-D753-4892-87BD-845A8D413D70}" type="sibTrans" cxnId="{2322F022-C0CA-472F-BD57-9F403F886F39}">
      <dgm:prSet/>
      <dgm:spPr/>
      <dgm:t>
        <a:bodyPr/>
        <a:lstStyle/>
        <a:p>
          <a:endParaRPr lang="en-US"/>
        </a:p>
      </dgm:t>
    </dgm:pt>
    <dgm:pt modelId="{5D0AA861-9916-463B-80A7-752987FA3D06}">
      <dgm:prSet custT="1"/>
      <dgm:spPr>
        <a:solidFill>
          <a:schemeClr val="accent1">
            <a:lumMod val="60000"/>
            <a:lumOff val="40000"/>
          </a:schemeClr>
        </a:solidFill>
        <a:ln>
          <a:noFill/>
        </a:ln>
      </dgm:spPr>
      <dgm:t>
        <a:bodyPr/>
        <a:lstStyle/>
        <a:p>
          <a:pPr rtl="0"/>
          <a:r>
            <a:rPr lang="en-US" sz="1400" dirty="0">
              <a:hlinkClick xmlns:r="http://schemas.openxmlformats.org/officeDocument/2006/relationships" r:id="rId3"/>
            </a:rPr>
            <a:t>www.deanofstudents.unt.edu</a:t>
          </a:r>
          <a:r>
            <a:rPr lang="en-US" sz="1400" dirty="0"/>
            <a:t> </a:t>
          </a:r>
        </a:p>
        <a:p>
          <a:pPr rtl="0"/>
          <a:r>
            <a:rPr lang="en-US" sz="1400" dirty="0">
              <a:solidFill>
                <a:schemeClr val="tx1"/>
              </a:solidFill>
            </a:rPr>
            <a:t>(Sexual Misconduct Tab)</a:t>
          </a:r>
        </a:p>
      </dgm:t>
    </dgm:pt>
    <dgm:pt modelId="{5FE6324A-8F64-4FEB-8A58-78C164EEC4E2}" type="parTrans" cxnId="{1B5E63AC-DD6F-40DA-B76A-0EBAE77ACD3D}">
      <dgm:prSet/>
      <dgm:spPr/>
      <dgm:t>
        <a:bodyPr/>
        <a:lstStyle/>
        <a:p>
          <a:endParaRPr lang="en-US"/>
        </a:p>
      </dgm:t>
    </dgm:pt>
    <dgm:pt modelId="{6B5615C5-898E-47E6-AE8B-DB3DC7C2BD46}" type="sibTrans" cxnId="{1B5E63AC-DD6F-40DA-B76A-0EBAE77ACD3D}">
      <dgm:prSet/>
      <dgm:spPr/>
      <dgm:t>
        <a:bodyPr/>
        <a:lstStyle/>
        <a:p>
          <a:endParaRPr lang="en-US"/>
        </a:p>
      </dgm:t>
    </dgm:pt>
    <dgm:pt modelId="{849C8117-97DE-49FC-82C4-EFA144B8C74E}">
      <dgm:prSet/>
      <dgm:spPr>
        <a:solidFill>
          <a:schemeClr val="accent1">
            <a:lumMod val="20000"/>
            <a:lumOff val="80000"/>
            <a:alpha val="90000"/>
          </a:schemeClr>
        </a:solidFill>
        <a:ln>
          <a:solidFill>
            <a:schemeClr val="accent1">
              <a:lumMod val="60000"/>
              <a:lumOff val="40000"/>
              <a:alpha val="90000"/>
            </a:schemeClr>
          </a:solidFill>
        </a:ln>
      </dgm:spPr>
      <dgm:t>
        <a:bodyPr/>
        <a:lstStyle/>
        <a:p>
          <a:pPr rtl="0"/>
          <a:r>
            <a:rPr lang="en-US"/>
            <a:t>Definitions</a:t>
          </a:r>
        </a:p>
      </dgm:t>
    </dgm:pt>
    <dgm:pt modelId="{D3D13DAE-E9BA-410F-B663-63777FE006CA}" type="parTrans" cxnId="{2212A925-5283-482E-B085-5D72A1E299CA}">
      <dgm:prSet/>
      <dgm:spPr/>
      <dgm:t>
        <a:bodyPr/>
        <a:lstStyle/>
        <a:p>
          <a:endParaRPr lang="en-US"/>
        </a:p>
      </dgm:t>
    </dgm:pt>
    <dgm:pt modelId="{86D08989-9ABB-405D-B3A6-F8EF733BFC22}" type="sibTrans" cxnId="{2212A925-5283-482E-B085-5D72A1E299CA}">
      <dgm:prSet/>
      <dgm:spPr/>
      <dgm:t>
        <a:bodyPr/>
        <a:lstStyle/>
        <a:p>
          <a:endParaRPr lang="en-US"/>
        </a:p>
      </dgm:t>
    </dgm:pt>
    <dgm:pt modelId="{7A75F889-4EC2-41F0-AE9F-A6FF305B2A0D}">
      <dgm:prSet/>
      <dgm:spPr>
        <a:solidFill>
          <a:schemeClr val="accent1">
            <a:lumMod val="20000"/>
            <a:lumOff val="80000"/>
            <a:alpha val="90000"/>
          </a:schemeClr>
        </a:solidFill>
        <a:ln>
          <a:solidFill>
            <a:schemeClr val="accent1">
              <a:lumMod val="60000"/>
              <a:lumOff val="40000"/>
              <a:alpha val="90000"/>
            </a:schemeClr>
          </a:solidFill>
        </a:ln>
      </dgm:spPr>
      <dgm:t>
        <a:bodyPr/>
        <a:lstStyle/>
        <a:p>
          <a:pPr rtl="0"/>
          <a:r>
            <a:rPr lang="en-US" dirty="0" smtClean="0"/>
            <a:t>Resources</a:t>
          </a:r>
          <a:endParaRPr lang="en-US" dirty="0"/>
        </a:p>
      </dgm:t>
    </dgm:pt>
    <dgm:pt modelId="{A491E33E-1ED7-47FC-9A25-469BFA7B2707}" type="parTrans" cxnId="{EFDEA927-D09A-4F89-8A91-E9BEAB75E01F}">
      <dgm:prSet/>
      <dgm:spPr/>
      <dgm:t>
        <a:bodyPr/>
        <a:lstStyle/>
        <a:p>
          <a:endParaRPr lang="en-US"/>
        </a:p>
      </dgm:t>
    </dgm:pt>
    <dgm:pt modelId="{6ABB2F4F-5BB7-43C6-9A58-CF73F3410970}" type="sibTrans" cxnId="{EFDEA927-D09A-4F89-8A91-E9BEAB75E01F}">
      <dgm:prSet/>
      <dgm:spPr/>
      <dgm:t>
        <a:bodyPr/>
        <a:lstStyle/>
        <a:p>
          <a:endParaRPr lang="en-US"/>
        </a:p>
      </dgm:t>
    </dgm:pt>
    <dgm:pt modelId="{498A3EB4-5855-432E-BA37-0D405063B3D3}">
      <dgm:prSet/>
      <dgm:spPr>
        <a:solidFill>
          <a:schemeClr val="accent1">
            <a:lumMod val="20000"/>
            <a:lumOff val="80000"/>
            <a:alpha val="90000"/>
          </a:schemeClr>
        </a:solidFill>
        <a:ln>
          <a:solidFill>
            <a:schemeClr val="accent1">
              <a:lumMod val="60000"/>
              <a:lumOff val="40000"/>
              <a:alpha val="90000"/>
            </a:schemeClr>
          </a:solidFill>
        </a:ln>
      </dgm:spPr>
      <dgm:t>
        <a:bodyPr/>
        <a:lstStyle/>
        <a:p>
          <a:pPr rtl="0"/>
          <a:r>
            <a:rPr lang="en-US"/>
            <a:t>Response</a:t>
          </a:r>
        </a:p>
      </dgm:t>
    </dgm:pt>
    <dgm:pt modelId="{07A4BAC4-ECE8-4DB8-968D-2B150715848F}" type="parTrans" cxnId="{D5D874BD-C334-43AD-8885-68D330331969}">
      <dgm:prSet/>
      <dgm:spPr/>
      <dgm:t>
        <a:bodyPr/>
        <a:lstStyle/>
        <a:p>
          <a:endParaRPr lang="en-US"/>
        </a:p>
      </dgm:t>
    </dgm:pt>
    <dgm:pt modelId="{591832A2-B790-4F80-91CF-CB1395E532B5}" type="sibTrans" cxnId="{D5D874BD-C334-43AD-8885-68D330331969}">
      <dgm:prSet/>
      <dgm:spPr/>
      <dgm:t>
        <a:bodyPr/>
        <a:lstStyle/>
        <a:p>
          <a:endParaRPr lang="en-US"/>
        </a:p>
      </dgm:t>
    </dgm:pt>
    <dgm:pt modelId="{C7584543-B14B-4296-96C9-D155406E0205}">
      <dgm:prSet/>
      <dgm:spPr>
        <a:solidFill>
          <a:schemeClr val="accent1">
            <a:lumMod val="20000"/>
            <a:lumOff val="80000"/>
            <a:alpha val="90000"/>
          </a:schemeClr>
        </a:solidFill>
        <a:ln>
          <a:solidFill>
            <a:schemeClr val="accent1">
              <a:lumMod val="60000"/>
              <a:lumOff val="40000"/>
              <a:alpha val="90000"/>
            </a:schemeClr>
          </a:solidFill>
        </a:ln>
      </dgm:spPr>
      <dgm:t>
        <a:bodyPr/>
        <a:lstStyle/>
        <a:p>
          <a:pPr rtl="0"/>
          <a:r>
            <a:rPr lang="en-US"/>
            <a:t>Contact</a:t>
          </a:r>
        </a:p>
      </dgm:t>
    </dgm:pt>
    <dgm:pt modelId="{32C934E6-4E77-42CF-ACF0-41B56CA51914}" type="parTrans" cxnId="{A179C6BC-A52B-40CF-A33D-34E4FDA945EE}">
      <dgm:prSet/>
      <dgm:spPr/>
      <dgm:t>
        <a:bodyPr/>
        <a:lstStyle/>
        <a:p>
          <a:endParaRPr lang="en-US"/>
        </a:p>
      </dgm:t>
    </dgm:pt>
    <dgm:pt modelId="{DA3270B5-E16F-4949-85C7-7E7D2BAE8462}" type="sibTrans" cxnId="{A179C6BC-A52B-40CF-A33D-34E4FDA945EE}">
      <dgm:prSet/>
      <dgm:spPr/>
      <dgm:t>
        <a:bodyPr/>
        <a:lstStyle/>
        <a:p>
          <a:endParaRPr lang="en-US"/>
        </a:p>
      </dgm:t>
    </dgm:pt>
    <dgm:pt modelId="{160EFB4C-1209-4F02-A8F5-F431BF3A8617}" type="pres">
      <dgm:prSet presAssocID="{775E0BA6-AD6E-4D66-BD03-32E312F11388}" presName="Name0" presStyleCnt="0">
        <dgm:presLayoutVars>
          <dgm:dir/>
          <dgm:animLvl val="lvl"/>
          <dgm:resizeHandles val="exact"/>
        </dgm:presLayoutVars>
      </dgm:prSet>
      <dgm:spPr/>
      <dgm:t>
        <a:bodyPr/>
        <a:lstStyle/>
        <a:p>
          <a:endParaRPr lang="en-US"/>
        </a:p>
      </dgm:t>
    </dgm:pt>
    <dgm:pt modelId="{CE46EE5B-42FC-42E3-9C3B-0E4BED928304}" type="pres">
      <dgm:prSet presAssocID="{BB57D65C-8867-46EA-988E-6900D57446B0}" presName="composite" presStyleCnt="0"/>
      <dgm:spPr/>
    </dgm:pt>
    <dgm:pt modelId="{BF911058-714E-421E-880D-6A148ABA4EF9}" type="pres">
      <dgm:prSet presAssocID="{BB57D65C-8867-46EA-988E-6900D57446B0}" presName="parTx" presStyleLbl="alignNode1" presStyleIdx="0" presStyleCnt="3">
        <dgm:presLayoutVars>
          <dgm:chMax val="0"/>
          <dgm:chPref val="0"/>
          <dgm:bulletEnabled val="1"/>
        </dgm:presLayoutVars>
      </dgm:prSet>
      <dgm:spPr/>
      <dgm:t>
        <a:bodyPr/>
        <a:lstStyle/>
        <a:p>
          <a:endParaRPr lang="en-US"/>
        </a:p>
      </dgm:t>
    </dgm:pt>
    <dgm:pt modelId="{9A98D70F-2ED7-455F-B40E-F013F5B772C7}" type="pres">
      <dgm:prSet presAssocID="{BB57D65C-8867-46EA-988E-6900D57446B0}" presName="desTx" presStyleLbl="alignAccFollowNode1" presStyleIdx="0" presStyleCnt="3">
        <dgm:presLayoutVars>
          <dgm:bulletEnabled val="1"/>
        </dgm:presLayoutVars>
      </dgm:prSet>
      <dgm:spPr/>
      <dgm:t>
        <a:bodyPr/>
        <a:lstStyle/>
        <a:p>
          <a:endParaRPr lang="en-US"/>
        </a:p>
      </dgm:t>
    </dgm:pt>
    <dgm:pt modelId="{54C3A64F-234A-4D69-98E1-9FA03EBA3552}" type="pres">
      <dgm:prSet presAssocID="{295A3B65-19AE-4362-B470-7FBCF0A5FFC2}" presName="space" presStyleCnt="0"/>
      <dgm:spPr/>
    </dgm:pt>
    <dgm:pt modelId="{71B601B2-CDE6-4E3D-912A-ACA5C2E05603}" type="pres">
      <dgm:prSet presAssocID="{BD8E6514-0115-489A-A66A-F0A4F3B923BD}" presName="composite" presStyleCnt="0"/>
      <dgm:spPr/>
    </dgm:pt>
    <dgm:pt modelId="{8B59C7D3-955F-4F2F-AC03-45CDC274C89E}" type="pres">
      <dgm:prSet presAssocID="{BD8E6514-0115-489A-A66A-F0A4F3B923BD}" presName="parTx" presStyleLbl="alignNode1" presStyleIdx="1" presStyleCnt="3">
        <dgm:presLayoutVars>
          <dgm:chMax val="0"/>
          <dgm:chPref val="0"/>
          <dgm:bulletEnabled val="1"/>
        </dgm:presLayoutVars>
      </dgm:prSet>
      <dgm:spPr/>
      <dgm:t>
        <a:bodyPr/>
        <a:lstStyle/>
        <a:p>
          <a:endParaRPr lang="en-US"/>
        </a:p>
      </dgm:t>
    </dgm:pt>
    <dgm:pt modelId="{CFE6159E-A929-430E-A6D4-7D03DA371AC1}" type="pres">
      <dgm:prSet presAssocID="{BD8E6514-0115-489A-A66A-F0A4F3B923BD}" presName="desTx" presStyleLbl="alignAccFollowNode1" presStyleIdx="1" presStyleCnt="3">
        <dgm:presLayoutVars>
          <dgm:bulletEnabled val="1"/>
        </dgm:presLayoutVars>
      </dgm:prSet>
      <dgm:spPr/>
      <dgm:t>
        <a:bodyPr/>
        <a:lstStyle/>
        <a:p>
          <a:endParaRPr lang="en-US"/>
        </a:p>
      </dgm:t>
    </dgm:pt>
    <dgm:pt modelId="{8B8EFCF8-4A1D-45FE-9350-815A14DDE320}" type="pres">
      <dgm:prSet presAssocID="{93024EA2-0773-4E1E-B138-3DEE24E45B6F}" presName="space" presStyleCnt="0"/>
      <dgm:spPr/>
    </dgm:pt>
    <dgm:pt modelId="{77A786AA-7671-4E10-AC67-A62408E43F75}" type="pres">
      <dgm:prSet presAssocID="{5D0AA861-9916-463B-80A7-752987FA3D06}" presName="composite" presStyleCnt="0"/>
      <dgm:spPr/>
    </dgm:pt>
    <dgm:pt modelId="{92F3320D-8848-4FA5-9F95-24260D7E8AC2}" type="pres">
      <dgm:prSet presAssocID="{5D0AA861-9916-463B-80A7-752987FA3D06}" presName="parTx" presStyleLbl="alignNode1" presStyleIdx="2" presStyleCnt="3">
        <dgm:presLayoutVars>
          <dgm:chMax val="0"/>
          <dgm:chPref val="0"/>
          <dgm:bulletEnabled val="1"/>
        </dgm:presLayoutVars>
      </dgm:prSet>
      <dgm:spPr/>
      <dgm:t>
        <a:bodyPr/>
        <a:lstStyle/>
        <a:p>
          <a:endParaRPr lang="en-US"/>
        </a:p>
      </dgm:t>
    </dgm:pt>
    <dgm:pt modelId="{19006F6C-A104-49D4-A688-B126A8F4A158}" type="pres">
      <dgm:prSet presAssocID="{5D0AA861-9916-463B-80A7-752987FA3D06}" presName="desTx" presStyleLbl="alignAccFollowNode1" presStyleIdx="2" presStyleCnt="3">
        <dgm:presLayoutVars>
          <dgm:bulletEnabled val="1"/>
        </dgm:presLayoutVars>
      </dgm:prSet>
      <dgm:spPr/>
      <dgm:t>
        <a:bodyPr/>
        <a:lstStyle/>
        <a:p>
          <a:endParaRPr lang="en-US"/>
        </a:p>
      </dgm:t>
    </dgm:pt>
  </dgm:ptLst>
  <dgm:cxnLst>
    <dgm:cxn modelId="{179B62EB-0F02-4DBA-A1EF-7F3371028882}" srcId="{BB57D65C-8867-46EA-988E-6900D57446B0}" destId="{1444B03F-44F5-477E-92B9-B48AD4BCFA4B}" srcOrd="0" destOrd="0" parTransId="{C26DA591-2142-4FF7-A820-DF60B4D819BA}" sibTransId="{48F6956F-B18F-4168-8A33-2F3EA5687EC9}"/>
    <dgm:cxn modelId="{1B5E63AC-DD6F-40DA-B76A-0EBAE77ACD3D}" srcId="{775E0BA6-AD6E-4D66-BD03-32E312F11388}" destId="{5D0AA861-9916-463B-80A7-752987FA3D06}" srcOrd="2" destOrd="0" parTransId="{5FE6324A-8F64-4FEB-8A58-78C164EEC4E2}" sibTransId="{6B5615C5-898E-47E6-AE8B-DB3DC7C2BD46}"/>
    <dgm:cxn modelId="{7D3D2F7D-83D7-4DB0-8318-1188C8FBB4A2}" type="presOf" srcId="{1444B03F-44F5-477E-92B9-B48AD4BCFA4B}" destId="{9A98D70F-2ED7-455F-B40E-F013F5B772C7}" srcOrd="0" destOrd="0" presId="urn:microsoft.com/office/officeart/2005/8/layout/hList1"/>
    <dgm:cxn modelId="{F3947D11-3DC5-4A9E-B2CC-6A5146A0C442}" type="presOf" srcId="{C1D0277E-F996-4417-9E41-F62AE3FB8B50}" destId="{9A98D70F-2ED7-455F-B40E-F013F5B772C7}" srcOrd="0" destOrd="3" presId="urn:microsoft.com/office/officeart/2005/8/layout/hList1"/>
    <dgm:cxn modelId="{A5742C87-2167-4ABD-ADB9-69A6D5619888}" type="presOf" srcId="{849C8117-97DE-49FC-82C4-EFA144B8C74E}" destId="{19006F6C-A104-49D4-A688-B126A8F4A158}" srcOrd="0" destOrd="0" presId="urn:microsoft.com/office/officeart/2005/8/layout/hList1"/>
    <dgm:cxn modelId="{1869A671-B71E-466A-B92D-B86800C6C225}" type="presOf" srcId="{5D0AA861-9916-463B-80A7-752987FA3D06}" destId="{92F3320D-8848-4FA5-9F95-24260D7E8AC2}" srcOrd="0" destOrd="0" presId="urn:microsoft.com/office/officeart/2005/8/layout/hList1"/>
    <dgm:cxn modelId="{EFDEA927-D09A-4F89-8A91-E9BEAB75E01F}" srcId="{5D0AA861-9916-463B-80A7-752987FA3D06}" destId="{7A75F889-4EC2-41F0-AE9F-A6FF305B2A0D}" srcOrd="1" destOrd="0" parTransId="{A491E33E-1ED7-47FC-9A25-469BFA7B2707}" sibTransId="{6ABB2F4F-5BB7-43C6-9A58-CF73F3410970}"/>
    <dgm:cxn modelId="{2322F022-C0CA-472F-BD57-9F403F886F39}" srcId="{BD8E6514-0115-489A-A66A-F0A4F3B923BD}" destId="{826D1464-F9DA-4EAF-B852-9FE9D95F7989}" srcOrd="1" destOrd="0" parTransId="{6A24B847-B6F1-4CEB-A8CA-611E59D0A45A}" sibTransId="{FC0AB8BC-D753-4892-87BD-845A8D413D70}"/>
    <dgm:cxn modelId="{2212A925-5283-482E-B085-5D72A1E299CA}" srcId="{5D0AA861-9916-463B-80A7-752987FA3D06}" destId="{849C8117-97DE-49FC-82C4-EFA144B8C74E}" srcOrd="0" destOrd="0" parTransId="{D3D13DAE-E9BA-410F-B663-63777FE006CA}" sibTransId="{86D08989-9ABB-405D-B3A6-F8EF733BFC22}"/>
    <dgm:cxn modelId="{C5FBA7EA-E21C-4E5E-BD29-9EC436689056}" type="presOf" srcId="{498A3EB4-5855-432E-BA37-0D405063B3D3}" destId="{19006F6C-A104-49D4-A688-B126A8F4A158}" srcOrd="0" destOrd="2" presId="urn:microsoft.com/office/officeart/2005/8/layout/hList1"/>
    <dgm:cxn modelId="{04D133AF-8038-4666-A5D4-274BEE480279}" srcId="{BB57D65C-8867-46EA-988E-6900D57446B0}" destId="{86A7352C-079C-463C-8148-CEDE9C99F852}" srcOrd="2" destOrd="0" parTransId="{87275084-62D4-417F-8B1A-110AFA88176C}" sibTransId="{1D240788-6B45-4DBA-9348-A9D277A59037}"/>
    <dgm:cxn modelId="{770EFB28-3182-4325-8AF6-46E08B57D046}" type="presOf" srcId="{CA4E98DD-A5F0-4167-A59F-9154A8B071EA}" destId="{CFE6159E-A929-430E-A6D4-7D03DA371AC1}" srcOrd="0" destOrd="0" presId="urn:microsoft.com/office/officeart/2005/8/layout/hList1"/>
    <dgm:cxn modelId="{E596FC78-9215-42DF-A72D-38F9082C52F0}" type="presOf" srcId="{C7584543-B14B-4296-96C9-D155406E0205}" destId="{19006F6C-A104-49D4-A688-B126A8F4A158}" srcOrd="0" destOrd="3" presId="urn:microsoft.com/office/officeart/2005/8/layout/hList1"/>
    <dgm:cxn modelId="{D5D874BD-C334-43AD-8885-68D330331969}" srcId="{5D0AA861-9916-463B-80A7-752987FA3D06}" destId="{498A3EB4-5855-432E-BA37-0D405063B3D3}" srcOrd="2" destOrd="0" parTransId="{07A4BAC4-ECE8-4DB8-968D-2B150715848F}" sibTransId="{591832A2-B790-4F80-91CF-CB1395E532B5}"/>
    <dgm:cxn modelId="{A179C6BC-A52B-40CF-A33D-34E4FDA945EE}" srcId="{5D0AA861-9916-463B-80A7-752987FA3D06}" destId="{C7584543-B14B-4296-96C9-D155406E0205}" srcOrd="3" destOrd="0" parTransId="{32C934E6-4E77-42CF-ACF0-41B56CA51914}" sibTransId="{DA3270B5-E16F-4949-85C7-7E7D2BAE8462}"/>
    <dgm:cxn modelId="{BA3EA0CD-9934-44EC-8F12-15D16E6E8CB9}" srcId="{BB57D65C-8867-46EA-988E-6900D57446B0}" destId="{C1D0277E-F996-4417-9E41-F62AE3FB8B50}" srcOrd="3" destOrd="0" parTransId="{B6314FF8-11EB-4F04-B6DE-11399AF753FE}" sibTransId="{41637A67-E797-4DAA-96F1-465A2CB71D17}"/>
    <dgm:cxn modelId="{E8E786BE-52AB-4569-84E9-87F50C574569}" srcId="{BB57D65C-8867-46EA-988E-6900D57446B0}" destId="{E24A7F9B-81D6-4D91-A259-D30312D51A3B}" srcOrd="1" destOrd="0" parTransId="{B3B7D4AA-DC82-450C-B163-BFFC2CBA499C}" sibTransId="{CCDF36BA-D798-467B-944E-140BD0C998A8}"/>
    <dgm:cxn modelId="{C18AECC8-1BCF-4FD6-B19F-D1EE81239A2B}" type="presOf" srcId="{BD8E6514-0115-489A-A66A-F0A4F3B923BD}" destId="{8B59C7D3-955F-4F2F-AC03-45CDC274C89E}" srcOrd="0" destOrd="0" presId="urn:microsoft.com/office/officeart/2005/8/layout/hList1"/>
    <dgm:cxn modelId="{C292B9A1-1732-4CC1-8269-9711356FA0DA}" srcId="{775E0BA6-AD6E-4D66-BD03-32E312F11388}" destId="{BD8E6514-0115-489A-A66A-F0A4F3B923BD}" srcOrd="1" destOrd="0" parTransId="{0E1B9686-3E10-4F92-8C78-C88CB100477D}" sibTransId="{93024EA2-0773-4E1E-B138-3DEE24E45B6F}"/>
    <dgm:cxn modelId="{36BD4462-E9E6-4AB8-AAC6-2D8F80886712}" srcId="{BD8E6514-0115-489A-A66A-F0A4F3B923BD}" destId="{CA4E98DD-A5F0-4167-A59F-9154A8B071EA}" srcOrd="0" destOrd="0" parTransId="{29BEE2D8-ECD6-4E67-924D-BCBC0E54EAF9}" sibTransId="{51561AC6-8BEC-4CE0-824E-1B3961642DA9}"/>
    <dgm:cxn modelId="{BD2A39EF-9A41-405A-9355-FF577AAB3602}" type="presOf" srcId="{E24A7F9B-81D6-4D91-A259-D30312D51A3B}" destId="{9A98D70F-2ED7-455F-B40E-F013F5B772C7}" srcOrd="0" destOrd="1" presId="urn:microsoft.com/office/officeart/2005/8/layout/hList1"/>
    <dgm:cxn modelId="{5332EC16-6FC8-40B8-89FD-1F61B8429D84}" type="presOf" srcId="{7A75F889-4EC2-41F0-AE9F-A6FF305B2A0D}" destId="{19006F6C-A104-49D4-A688-B126A8F4A158}" srcOrd="0" destOrd="1" presId="urn:microsoft.com/office/officeart/2005/8/layout/hList1"/>
    <dgm:cxn modelId="{F9748F56-2F8A-475C-9959-920418C6FA8C}" type="presOf" srcId="{BB57D65C-8867-46EA-988E-6900D57446B0}" destId="{BF911058-714E-421E-880D-6A148ABA4EF9}" srcOrd="0" destOrd="0" presId="urn:microsoft.com/office/officeart/2005/8/layout/hList1"/>
    <dgm:cxn modelId="{7C05B82D-0C93-44BC-9292-E6C98443C125}" type="presOf" srcId="{826D1464-F9DA-4EAF-B852-9FE9D95F7989}" destId="{CFE6159E-A929-430E-A6D4-7D03DA371AC1}" srcOrd="0" destOrd="1" presId="urn:microsoft.com/office/officeart/2005/8/layout/hList1"/>
    <dgm:cxn modelId="{00AC41D4-6F6D-4870-8B3D-C5B379479A39}" type="presOf" srcId="{775E0BA6-AD6E-4D66-BD03-32E312F11388}" destId="{160EFB4C-1209-4F02-A8F5-F431BF3A8617}" srcOrd="0" destOrd="0" presId="urn:microsoft.com/office/officeart/2005/8/layout/hList1"/>
    <dgm:cxn modelId="{83B15E0A-A10D-4A5E-9024-1974D22DBD64}" srcId="{775E0BA6-AD6E-4D66-BD03-32E312F11388}" destId="{BB57D65C-8867-46EA-988E-6900D57446B0}" srcOrd="0" destOrd="0" parTransId="{9967BDFC-AB73-4AB1-AE0D-4FFD17AF26A4}" sibTransId="{295A3B65-19AE-4362-B470-7FBCF0A5FFC2}"/>
    <dgm:cxn modelId="{DFC65AE1-E481-4182-B2BF-B7A7C336D0A1}" type="presOf" srcId="{86A7352C-079C-463C-8148-CEDE9C99F852}" destId="{9A98D70F-2ED7-455F-B40E-F013F5B772C7}" srcOrd="0" destOrd="2" presId="urn:microsoft.com/office/officeart/2005/8/layout/hList1"/>
    <dgm:cxn modelId="{E22EF476-0F57-4623-9701-488075A63FD6}" type="presParOf" srcId="{160EFB4C-1209-4F02-A8F5-F431BF3A8617}" destId="{CE46EE5B-42FC-42E3-9C3B-0E4BED928304}" srcOrd="0" destOrd="0" presId="urn:microsoft.com/office/officeart/2005/8/layout/hList1"/>
    <dgm:cxn modelId="{CBD57D80-048A-4724-8F4D-E6B05741CE76}" type="presParOf" srcId="{CE46EE5B-42FC-42E3-9C3B-0E4BED928304}" destId="{BF911058-714E-421E-880D-6A148ABA4EF9}" srcOrd="0" destOrd="0" presId="urn:microsoft.com/office/officeart/2005/8/layout/hList1"/>
    <dgm:cxn modelId="{7DF2BA35-E771-4002-B1C5-66054C3314D2}" type="presParOf" srcId="{CE46EE5B-42FC-42E3-9C3B-0E4BED928304}" destId="{9A98D70F-2ED7-455F-B40E-F013F5B772C7}" srcOrd="1" destOrd="0" presId="urn:microsoft.com/office/officeart/2005/8/layout/hList1"/>
    <dgm:cxn modelId="{7650297A-6C19-4E53-9FBA-7F59C3B1858B}" type="presParOf" srcId="{160EFB4C-1209-4F02-A8F5-F431BF3A8617}" destId="{54C3A64F-234A-4D69-98E1-9FA03EBA3552}" srcOrd="1" destOrd="0" presId="urn:microsoft.com/office/officeart/2005/8/layout/hList1"/>
    <dgm:cxn modelId="{D217FCF4-EBB8-4B7E-A78C-601028011F36}" type="presParOf" srcId="{160EFB4C-1209-4F02-A8F5-F431BF3A8617}" destId="{71B601B2-CDE6-4E3D-912A-ACA5C2E05603}" srcOrd="2" destOrd="0" presId="urn:microsoft.com/office/officeart/2005/8/layout/hList1"/>
    <dgm:cxn modelId="{8C807362-7F93-42C5-8E07-5ABEF05033CE}" type="presParOf" srcId="{71B601B2-CDE6-4E3D-912A-ACA5C2E05603}" destId="{8B59C7D3-955F-4F2F-AC03-45CDC274C89E}" srcOrd="0" destOrd="0" presId="urn:microsoft.com/office/officeart/2005/8/layout/hList1"/>
    <dgm:cxn modelId="{AB0172D6-7634-48CE-9EEC-F8970EC35F8A}" type="presParOf" srcId="{71B601B2-CDE6-4E3D-912A-ACA5C2E05603}" destId="{CFE6159E-A929-430E-A6D4-7D03DA371AC1}" srcOrd="1" destOrd="0" presId="urn:microsoft.com/office/officeart/2005/8/layout/hList1"/>
    <dgm:cxn modelId="{682134A5-2005-466D-A2EC-BF06CB41C39D}" type="presParOf" srcId="{160EFB4C-1209-4F02-A8F5-F431BF3A8617}" destId="{8B8EFCF8-4A1D-45FE-9350-815A14DDE320}" srcOrd="3" destOrd="0" presId="urn:microsoft.com/office/officeart/2005/8/layout/hList1"/>
    <dgm:cxn modelId="{102441F7-27BE-4E01-A2E7-36CC5F9A1A7D}" type="presParOf" srcId="{160EFB4C-1209-4F02-A8F5-F431BF3A8617}" destId="{77A786AA-7671-4E10-AC67-A62408E43F75}" srcOrd="4" destOrd="0" presId="urn:microsoft.com/office/officeart/2005/8/layout/hList1"/>
    <dgm:cxn modelId="{FFCC63AB-AB5A-4A60-8B40-99D8C231EC74}" type="presParOf" srcId="{77A786AA-7671-4E10-AC67-A62408E43F75}" destId="{92F3320D-8848-4FA5-9F95-24260D7E8AC2}" srcOrd="0" destOrd="0" presId="urn:microsoft.com/office/officeart/2005/8/layout/hList1"/>
    <dgm:cxn modelId="{4420304F-8156-4740-A5AB-D1A5B8DD355D}" type="presParOf" srcId="{77A786AA-7671-4E10-AC67-A62408E43F75}" destId="{19006F6C-A104-49D4-A688-B126A8F4A15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3D1CB-A5A2-4F32-AB6F-D7CBD27BBCA8}">
      <dsp:nvSpPr>
        <dsp:cNvPr id="0" name=""/>
        <dsp:cNvSpPr/>
      </dsp:nvSpPr>
      <dsp:spPr>
        <a:xfrm rot="5400000">
          <a:off x="5161101" y="-2320551"/>
          <a:ext cx="299704" cy="499854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81915" rIns="163830" bIns="8191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t>Murder, Non-Negligent, &amp; </a:t>
          </a:r>
          <a:r>
            <a:rPr lang="en-US" sz="1400" kern="1200" dirty="0" smtClean="0"/>
            <a:t>Manslaughter by Negligence</a:t>
          </a:r>
          <a:endParaRPr lang="en-US" sz="1400" kern="1200" dirty="0"/>
        </a:p>
      </dsp:txBody>
      <dsp:txXfrm rot="-5400000">
        <a:off x="2811681" y="43499"/>
        <a:ext cx="4983914" cy="270444"/>
      </dsp:txXfrm>
    </dsp:sp>
    <dsp:sp modelId="{871B4B14-71A2-466C-9A10-079EC57C8D2B}">
      <dsp:nvSpPr>
        <dsp:cNvPr id="0" name=""/>
        <dsp:cNvSpPr/>
      </dsp:nvSpPr>
      <dsp:spPr>
        <a:xfrm>
          <a:off x="0" y="1"/>
          <a:ext cx="2811681" cy="354797"/>
        </a:xfrm>
        <a:prstGeom prst="roundRect">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a:solidFill>
                <a:schemeClr val="tx2">
                  <a:lumMod val="50000"/>
                </a:schemeClr>
              </a:solidFill>
            </a:rPr>
            <a:t>Criminal Homicide </a:t>
          </a:r>
        </a:p>
      </dsp:txBody>
      <dsp:txXfrm>
        <a:off x="17320" y="17321"/>
        <a:ext cx="2777041" cy="320157"/>
      </dsp:txXfrm>
    </dsp:sp>
    <dsp:sp modelId="{B0BE48F5-7A95-432A-9C66-066B44C00153}">
      <dsp:nvSpPr>
        <dsp:cNvPr id="0" name=""/>
        <dsp:cNvSpPr/>
      </dsp:nvSpPr>
      <dsp:spPr>
        <a:xfrm rot="5400000">
          <a:off x="5178263" y="-1573043"/>
          <a:ext cx="265380" cy="499854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81915" rIns="163830" bIns="8191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t>Rape, Fondling, Incest, &amp; Statutory Rape</a:t>
          </a:r>
        </a:p>
      </dsp:txBody>
      <dsp:txXfrm rot="-5400000">
        <a:off x="2811682" y="806493"/>
        <a:ext cx="4985589" cy="239470"/>
      </dsp:txXfrm>
    </dsp:sp>
    <dsp:sp modelId="{C4C19B86-F781-4F11-9764-F4C96B4A5CD1}">
      <dsp:nvSpPr>
        <dsp:cNvPr id="0" name=""/>
        <dsp:cNvSpPr/>
      </dsp:nvSpPr>
      <dsp:spPr>
        <a:xfrm>
          <a:off x="0" y="742249"/>
          <a:ext cx="2811681" cy="354797"/>
        </a:xfrm>
        <a:prstGeom prst="roundRect">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a:solidFill>
                <a:schemeClr val="tx2">
                  <a:lumMod val="50000"/>
                </a:schemeClr>
              </a:solidFill>
            </a:rPr>
            <a:t>Sexual Assault (Sex Offenses)</a:t>
          </a:r>
        </a:p>
      </dsp:txBody>
      <dsp:txXfrm>
        <a:off x="17320" y="759569"/>
        <a:ext cx="2777041" cy="320157"/>
      </dsp:txXfrm>
    </dsp:sp>
    <dsp:sp modelId="{21A8E948-12A6-4294-A02D-234B92011A77}">
      <dsp:nvSpPr>
        <dsp:cNvPr id="0" name=""/>
        <dsp:cNvSpPr/>
      </dsp:nvSpPr>
      <dsp:spPr>
        <a:xfrm>
          <a:off x="0" y="361217"/>
          <a:ext cx="2811681" cy="354797"/>
        </a:xfrm>
        <a:prstGeom prst="roundRect">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a:solidFill>
                <a:schemeClr val="tx2">
                  <a:lumMod val="50000"/>
                </a:schemeClr>
              </a:solidFill>
            </a:rPr>
            <a:t>Robbery</a:t>
          </a:r>
        </a:p>
      </dsp:txBody>
      <dsp:txXfrm>
        <a:off x="17320" y="378537"/>
        <a:ext cx="2777041" cy="320157"/>
      </dsp:txXfrm>
    </dsp:sp>
    <dsp:sp modelId="{BCEAF578-D7F3-4D4C-B4DB-057FE6CEE7B7}">
      <dsp:nvSpPr>
        <dsp:cNvPr id="0" name=""/>
        <dsp:cNvSpPr/>
      </dsp:nvSpPr>
      <dsp:spPr>
        <a:xfrm>
          <a:off x="0" y="1118935"/>
          <a:ext cx="2811681" cy="354797"/>
        </a:xfrm>
        <a:prstGeom prst="roundRect">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a:solidFill>
                <a:schemeClr val="tx2">
                  <a:lumMod val="50000"/>
                </a:schemeClr>
              </a:solidFill>
            </a:rPr>
            <a:t>Aggravated Assault</a:t>
          </a:r>
        </a:p>
      </dsp:txBody>
      <dsp:txXfrm>
        <a:off x="17320" y="1136255"/>
        <a:ext cx="2777041" cy="320157"/>
      </dsp:txXfrm>
    </dsp:sp>
    <dsp:sp modelId="{C6562262-5669-4FC1-8865-19AA2C096D9A}">
      <dsp:nvSpPr>
        <dsp:cNvPr id="0" name=""/>
        <dsp:cNvSpPr/>
      </dsp:nvSpPr>
      <dsp:spPr>
        <a:xfrm>
          <a:off x="0" y="1498299"/>
          <a:ext cx="2811681" cy="354797"/>
        </a:xfrm>
        <a:prstGeom prst="roundRect">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a:solidFill>
                <a:schemeClr val="tx2">
                  <a:lumMod val="50000"/>
                </a:schemeClr>
              </a:solidFill>
            </a:rPr>
            <a:t>Burglary</a:t>
          </a:r>
          <a:r>
            <a:rPr lang="en-US" sz="1100" kern="1200" dirty="0">
              <a:solidFill>
                <a:schemeClr val="tx2">
                  <a:lumMod val="50000"/>
                </a:schemeClr>
              </a:solidFill>
            </a:rPr>
            <a:t> </a:t>
          </a:r>
        </a:p>
      </dsp:txBody>
      <dsp:txXfrm>
        <a:off x="17320" y="1515619"/>
        <a:ext cx="2777041" cy="320157"/>
      </dsp:txXfrm>
    </dsp:sp>
    <dsp:sp modelId="{06A8FCB6-018D-42E3-AE8E-C0770C76591B}">
      <dsp:nvSpPr>
        <dsp:cNvPr id="0" name=""/>
        <dsp:cNvSpPr/>
      </dsp:nvSpPr>
      <dsp:spPr>
        <a:xfrm>
          <a:off x="0" y="2635756"/>
          <a:ext cx="2811681" cy="354797"/>
        </a:xfrm>
        <a:prstGeom prst="roundRect">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a:solidFill>
                <a:schemeClr val="tx2">
                  <a:lumMod val="50000"/>
                </a:schemeClr>
              </a:solidFill>
            </a:rPr>
            <a:t>Motor Vehicle Theft</a:t>
          </a:r>
        </a:p>
      </dsp:txBody>
      <dsp:txXfrm>
        <a:off x="17320" y="2653076"/>
        <a:ext cx="2777041" cy="320157"/>
      </dsp:txXfrm>
    </dsp:sp>
    <dsp:sp modelId="{7FE8D685-3971-4840-A511-C2EB0818924A}">
      <dsp:nvSpPr>
        <dsp:cNvPr id="0" name=""/>
        <dsp:cNvSpPr/>
      </dsp:nvSpPr>
      <dsp:spPr>
        <a:xfrm>
          <a:off x="0" y="2236548"/>
          <a:ext cx="2811681" cy="354797"/>
        </a:xfrm>
        <a:prstGeom prst="roundRect">
          <a:avLst/>
        </a:prstGeom>
        <a:solidFill>
          <a:schemeClr val="accent1">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a:solidFill>
                <a:schemeClr val="tx2">
                  <a:lumMod val="50000"/>
                </a:schemeClr>
              </a:solidFill>
            </a:rPr>
            <a:t>Arson</a:t>
          </a:r>
        </a:p>
      </dsp:txBody>
      <dsp:txXfrm>
        <a:off x="17320" y="2253868"/>
        <a:ext cx="2777041" cy="320157"/>
      </dsp:txXfrm>
    </dsp:sp>
    <dsp:sp modelId="{2108593D-5B1B-4AE8-8DBA-CAB0C1B34A53}">
      <dsp:nvSpPr>
        <dsp:cNvPr id="0" name=""/>
        <dsp:cNvSpPr/>
      </dsp:nvSpPr>
      <dsp:spPr>
        <a:xfrm rot="5400000">
          <a:off x="5111099" y="-479885"/>
          <a:ext cx="404588" cy="4993663"/>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81915" rIns="163830" bIns="8191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t>Bias based on Race, Religion, Sexual Orientation, Gender, Gender Identity, Ethnicity, National Origin, Disability</a:t>
          </a:r>
        </a:p>
      </dsp:txBody>
      <dsp:txXfrm rot="-5400000">
        <a:off x="2816562" y="1834402"/>
        <a:ext cx="4973913" cy="365088"/>
      </dsp:txXfrm>
    </dsp:sp>
    <dsp:sp modelId="{D7D4285D-0BBB-4C5B-8DEB-2F1F99160A3C}">
      <dsp:nvSpPr>
        <dsp:cNvPr id="0" name=""/>
        <dsp:cNvSpPr/>
      </dsp:nvSpPr>
      <dsp:spPr>
        <a:xfrm>
          <a:off x="0" y="1839546"/>
          <a:ext cx="2808935" cy="354797"/>
        </a:xfrm>
        <a:prstGeom prst="roundRect">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a:solidFill>
                <a:schemeClr val="tx2">
                  <a:lumMod val="50000"/>
                </a:schemeClr>
              </a:solidFill>
            </a:rPr>
            <a:t>Hate Crimes</a:t>
          </a:r>
        </a:p>
      </dsp:txBody>
      <dsp:txXfrm>
        <a:off x="17320" y="1856866"/>
        <a:ext cx="2774295" cy="320157"/>
      </dsp:txXfrm>
    </dsp:sp>
    <dsp:sp modelId="{21C780E3-D85F-4846-AD16-725CFDC353D2}">
      <dsp:nvSpPr>
        <dsp:cNvPr id="0" name=""/>
        <dsp:cNvSpPr/>
      </dsp:nvSpPr>
      <dsp:spPr>
        <a:xfrm rot="5400000">
          <a:off x="5169034" y="709542"/>
          <a:ext cx="283838" cy="499854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t>Dating Violence, Domestic Violence, &amp; Stalking</a:t>
          </a:r>
        </a:p>
      </dsp:txBody>
      <dsp:txXfrm rot="-5400000">
        <a:off x="2811681" y="3080751"/>
        <a:ext cx="4984688" cy="256126"/>
      </dsp:txXfrm>
    </dsp:sp>
    <dsp:sp modelId="{21B315E4-0036-4CC6-AD6B-D0C1254BD15E}">
      <dsp:nvSpPr>
        <dsp:cNvPr id="0" name=""/>
        <dsp:cNvSpPr/>
      </dsp:nvSpPr>
      <dsp:spPr>
        <a:xfrm>
          <a:off x="0" y="3031415"/>
          <a:ext cx="2811681" cy="354797"/>
        </a:xfrm>
        <a:prstGeom prst="roundRect">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a:solidFill>
                <a:schemeClr val="tx2">
                  <a:lumMod val="50000"/>
                </a:schemeClr>
              </a:solidFill>
            </a:rPr>
            <a:t>Violence Against Women Act (VAWA)</a:t>
          </a:r>
        </a:p>
      </dsp:txBody>
      <dsp:txXfrm>
        <a:off x="17320" y="3048735"/>
        <a:ext cx="2777041" cy="32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EB1ADE-8E47-4920-A470-4463D8B886AC}" type="datetimeFigureOut">
              <a:rPr lang="en-US" smtClean="0"/>
              <a:t>5/30/2017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1BC2257-F375-4406-A841-47275D0C58DF}" type="slidenum">
              <a:rPr lang="en-US" smtClean="0"/>
              <a:t>‹#›</a:t>
            </a:fld>
            <a:endParaRPr lang="en-US" dirty="0"/>
          </a:p>
        </p:txBody>
      </p:sp>
    </p:spTree>
    <p:extLst>
      <p:ext uri="{BB962C8B-B14F-4D97-AF65-F5344CB8AC3E}">
        <p14:creationId xmlns:p14="http://schemas.microsoft.com/office/powerpoint/2010/main" val="152701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C2257-F375-4406-A841-47275D0C58DF}" type="slidenum">
              <a:rPr lang="en-US" smtClean="0"/>
              <a:t>11</a:t>
            </a:fld>
            <a:endParaRPr lang="en-US"/>
          </a:p>
        </p:txBody>
      </p:sp>
    </p:spTree>
    <p:extLst>
      <p:ext uri="{BB962C8B-B14F-4D97-AF65-F5344CB8AC3E}">
        <p14:creationId xmlns:p14="http://schemas.microsoft.com/office/powerpoint/2010/main" val="1802990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C2257-F375-4406-A841-47275D0C58DF}" type="slidenum">
              <a:rPr lang="en-US" smtClean="0"/>
              <a:t>12</a:t>
            </a:fld>
            <a:endParaRPr lang="en-US"/>
          </a:p>
        </p:txBody>
      </p:sp>
    </p:spTree>
    <p:extLst>
      <p:ext uri="{BB962C8B-B14F-4D97-AF65-F5344CB8AC3E}">
        <p14:creationId xmlns:p14="http://schemas.microsoft.com/office/powerpoint/2010/main" val="372039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C2257-F375-4406-A841-47275D0C58DF}" type="slidenum">
              <a:rPr lang="en-US" smtClean="0"/>
              <a:t>13</a:t>
            </a:fld>
            <a:endParaRPr lang="en-US"/>
          </a:p>
        </p:txBody>
      </p:sp>
    </p:spTree>
    <p:extLst>
      <p:ext uri="{BB962C8B-B14F-4D97-AF65-F5344CB8AC3E}">
        <p14:creationId xmlns:p14="http://schemas.microsoft.com/office/powerpoint/2010/main" val="414319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C2257-F375-4406-A841-47275D0C58DF}" type="slidenum">
              <a:rPr lang="en-US" smtClean="0"/>
              <a:t>32</a:t>
            </a:fld>
            <a:endParaRPr lang="en-US"/>
          </a:p>
        </p:txBody>
      </p:sp>
    </p:spTree>
    <p:extLst>
      <p:ext uri="{BB962C8B-B14F-4D97-AF65-F5344CB8AC3E}">
        <p14:creationId xmlns:p14="http://schemas.microsoft.com/office/powerpoint/2010/main" val="3836108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C2257-F375-4406-A841-47275D0C58DF}" type="slidenum">
              <a:rPr lang="en-US" smtClean="0"/>
              <a:t>33</a:t>
            </a:fld>
            <a:endParaRPr lang="en-US"/>
          </a:p>
        </p:txBody>
      </p:sp>
    </p:spTree>
    <p:extLst>
      <p:ext uri="{BB962C8B-B14F-4D97-AF65-F5344CB8AC3E}">
        <p14:creationId xmlns:p14="http://schemas.microsoft.com/office/powerpoint/2010/main" val="145596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DF7BD2-0AB6-D64D-8C40-1F549361E694}"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110804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DF7BD2-0AB6-D64D-8C40-1F549361E694}"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131485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DF7BD2-0AB6-D64D-8C40-1F549361E694}"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1369258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4126944"/>
            <a:ext cx="2895600" cy="273844"/>
          </a:xfrm>
        </p:spPr>
        <p:txBody>
          <a:bodyPr/>
          <a:lstStyle/>
          <a:p>
            <a:endParaRPr lang="en-US"/>
          </a:p>
        </p:txBody>
      </p:sp>
      <p:sp>
        <p:nvSpPr>
          <p:cNvPr id="5" name="Slide Number Placeholder 4"/>
          <p:cNvSpPr>
            <a:spLocks noGrp="1"/>
          </p:cNvSpPr>
          <p:nvPr>
            <p:ph type="sldNum" sz="quarter" idx="12"/>
          </p:nvPr>
        </p:nvSpPr>
        <p:spPr>
          <a:xfrm>
            <a:off x="6553200" y="4126944"/>
            <a:ext cx="2133600" cy="273844"/>
          </a:xfrm>
        </p:spPr>
        <p:txBody>
          <a:bodyPr/>
          <a:lstStyle/>
          <a:p>
            <a:fld id="{B03FA752-C31E-B346-9134-7B194267699F}" type="slidenum">
              <a:rPr lang="en-US" smtClean="0"/>
              <a:t>‹#›</a:t>
            </a:fld>
            <a:endParaRPr lang="en-US"/>
          </a:p>
        </p:txBody>
      </p:sp>
      <p:sp>
        <p:nvSpPr>
          <p:cNvPr id="6" name="Text Placeholder 7"/>
          <p:cNvSpPr>
            <a:spLocks noGrp="1"/>
          </p:cNvSpPr>
          <p:nvPr>
            <p:ph type="body" sz="quarter" idx="13"/>
          </p:nvPr>
        </p:nvSpPr>
        <p:spPr>
          <a:xfrm>
            <a:off x="472440" y="971550"/>
            <a:ext cx="7361238" cy="2743200"/>
          </a:xfrm>
        </p:spPr>
        <p:txBody>
          <a:bodyPr/>
          <a:lstStyle>
            <a:lvl1pPr>
              <a:buNone/>
              <a:defRPr sz="1800" baseline="0">
                <a:solidFill>
                  <a:srgbClr val="139A29"/>
                </a:solidFill>
                <a:latin typeface="Arial" pitchFamily="34" charset="0"/>
                <a:cs typeface="Arial" pitchFamily="34" charset="0"/>
              </a:defRPr>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200" y="4577715"/>
            <a:ext cx="3916680" cy="302895"/>
          </a:xfrm>
          <a:prstGeom prst="rect">
            <a:avLst/>
          </a:prstGeom>
        </p:spPr>
      </p:pic>
      <p:pic>
        <p:nvPicPr>
          <p:cNvPr id="11" name="Picture 10" descr="15_710_125th_PPT_WS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41351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DF7BD2-0AB6-D64D-8C40-1F549361E694}"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281053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DF7BD2-0AB6-D64D-8C40-1F549361E694}" type="datetimeFigureOut">
              <a:rPr lang="en-US" smtClean="0"/>
              <a:t>5/30/2017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4034475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DF7BD2-0AB6-D64D-8C40-1F549361E694}" type="datetimeFigureOut">
              <a:rPr lang="en-US" smtClean="0"/>
              <a:t>5/30/2017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149968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DF7BD2-0AB6-D64D-8C40-1F549361E694}" type="datetimeFigureOut">
              <a:rPr lang="en-US" smtClean="0"/>
              <a:t>5/30/2017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3670892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DF7BD2-0AB6-D64D-8C40-1F549361E694}" type="datetimeFigureOut">
              <a:rPr lang="en-US" smtClean="0"/>
              <a:t>5/30/2017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294890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F7BD2-0AB6-D64D-8C40-1F549361E694}" type="datetimeFigureOut">
              <a:rPr lang="en-US" smtClean="0"/>
              <a:t>5/30/2017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355619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DF7BD2-0AB6-D64D-8C40-1F549361E694}" type="datetimeFigureOut">
              <a:rPr lang="en-US" smtClean="0"/>
              <a:t>5/30/2017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276364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DF7BD2-0AB6-D64D-8C40-1F549361E694}" type="datetimeFigureOut">
              <a:rPr lang="en-US" smtClean="0"/>
              <a:t>5/30/2017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FA752-C31E-B346-9134-7B194267699F}" type="slidenum">
              <a:rPr lang="en-US" smtClean="0"/>
              <a:t>‹#›</a:t>
            </a:fld>
            <a:endParaRPr lang="en-US" dirty="0"/>
          </a:p>
        </p:txBody>
      </p:sp>
    </p:spTree>
    <p:extLst>
      <p:ext uri="{BB962C8B-B14F-4D97-AF65-F5344CB8AC3E}">
        <p14:creationId xmlns:p14="http://schemas.microsoft.com/office/powerpoint/2010/main" val="382483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EDF7BD2-0AB6-D64D-8C40-1F549361E694}" type="datetimeFigureOut">
              <a:rPr lang="en-US" smtClean="0"/>
              <a:t>5/30/2017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3FA752-C31E-B346-9134-7B194267699F}" type="slidenum">
              <a:rPr lang="en-US" smtClean="0"/>
              <a:t>‹#›</a:t>
            </a:fld>
            <a:endParaRPr lang="en-US" dirty="0"/>
          </a:p>
        </p:txBody>
      </p:sp>
    </p:spTree>
    <p:extLst>
      <p:ext uri="{BB962C8B-B14F-4D97-AF65-F5344CB8AC3E}">
        <p14:creationId xmlns:p14="http://schemas.microsoft.com/office/powerpoint/2010/main" val="99319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hyperlink" Target="http://police.unt.edu/CrimeLog.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lery.unt.edu/"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4.xml.rels><?xml version="1.0" encoding="UTF-8" standalone="yes"?>
<Relationships xmlns="http://schemas.openxmlformats.org/package/2006/relationships"><Relationship Id="rId3" Type="http://schemas.openxmlformats.org/officeDocument/2006/relationships/hyperlink" Target="http://clery.unt.edu/" TargetMode="External"/><Relationship Id="rId2" Type="http://schemas.openxmlformats.org/officeDocument/2006/relationships/hyperlink" Target="http://www.police.unt.edu/"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dentoncounty.com/Pages/Social-Service-Agencies.aspx" TargetMode="External"/><Relationship Id="rId2" Type="http://schemas.openxmlformats.org/officeDocument/2006/relationships/hyperlink" Target="http://studentaffairs.unt.edu/student-health-and-wellness-center/resources"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3" Type="http://schemas.openxmlformats.org/officeDocument/2006/relationships/hyperlink" Target="mailto:West.gilbreath@unt.edu"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_710_125th_PPT_WS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0473" cy="5143500"/>
          </a:xfrm>
          <a:prstGeom prst="rect">
            <a:avLst/>
          </a:prstGeom>
        </p:spPr>
      </p:pic>
    </p:spTree>
    <p:extLst>
      <p:ext uri="{BB962C8B-B14F-4D97-AF65-F5344CB8AC3E}">
        <p14:creationId xmlns:p14="http://schemas.microsoft.com/office/powerpoint/2010/main" val="2947506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 y="0"/>
            <a:ext cx="9144000" cy="5151120"/>
          </a:xfrm>
          <a:prstGeom prst="rect">
            <a:avLst/>
          </a:prstGeom>
        </p:spPr>
      </p:pic>
      <p:sp>
        <p:nvSpPr>
          <p:cNvPr id="10" name="Content Placeholder 5"/>
          <p:cNvSpPr txBox="1">
            <a:spLocks/>
          </p:cNvSpPr>
          <p:nvPr/>
        </p:nvSpPr>
        <p:spPr>
          <a:xfrm>
            <a:off x="1121308" y="1250539"/>
            <a:ext cx="7068245" cy="211338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latin typeface="Minion Pro"/>
                <a:cs typeface="Minion Pro"/>
              </a:rPr>
              <a:t>In order to ensure all criminal activity is disclosed, the </a:t>
            </a:r>
            <a:r>
              <a:rPr lang="en-US" sz="1800" dirty="0" err="1">
                <a:latin typeface="Minion Pro"/>
                <a:cs typeface="Minion Pro"/>
              </a:rPr>
              <a:t>Clery</a:t>
            </a:r>
            <a:r>
              <a:rPr lang="en-US" sz="1800" dirty="0">
                <a:latin typeface="Minion Pro"/>
                <a:cs typeface="Minion Pro"/>
              </a:rPr>
              <a:t> Act requires UNT to identify individuals and the organizations to which crimes may be reported as a result of their position with UNT.</a:t>
            </a:r>
          </a:p>
          <a:p>
            <a:pPr marL="0" indent="0">
              <a:buNone/>
            </a:pPr>
            <a:endParaRPr lang="en-US" sz="1000" dirty="0">
              <a:latin typeface="Minion Pro"/>
              <a:cs typeface="Minion Pro"/>
            </a:endParaRPr>
          </a:p>
          <a:p>
            <a:pPr marL="0" indent="0">
              <a:buNone/>
            </a:pPr>
            <a:r>
              <a:rPr lang="en-US" sz="1800" dirty="0">
                <a:latin typeface="Minion Pro"/>
                <a:cs typeface="Minion Pro"/>
              </a:rPr>
              <a:t>These individuals and organizations are called Campus Security Authorities (CSAs).</a:t>
            </a:r>
          </a:p>
          <a:p>
            <a:pPr marL="0" indent="0">
              <a:buNone/>
            </a:pPr>
            <a:endParaRPr lang="en-US" sz="1000" dirty="0">
              <a:latin typeface="Minion Pro"/>
              <a:cs typeface="Minion Pro"/>
            </a:endParaRPr>
          </a:p>
          <a:p>
            <a:pPr marL="0" indent="0">
              <a:buNone/>
            </a:pPr>
            <a:r>
              <a:rPr lang="en-US" sz="1800" dirty="0">
                <a:latin typeface="Minion Pro"/>
                <a:cs typeface="Minion Pro"/>
              </a:rPr>
              <a:t>If you’re participating in this training, UNT has identified your position as a CSAS and you have specific responsibilities that are required by federal law! </a:t>
            </a:r>
          </a:p>
        </p:txBody>
      </p:sp>
      <p:sp>
        <p:nvSpPr>
          <p:cNvPr id="3" name="Title 2"/>
          <p:cNvSpPr>
            <a:spLocks noGrp="1"/>
          </p:cNvSpPr>
          <p:nvPr>
            <p:ph type="title"/>
          </p:nvPr>
        </p:nvSpPr>
        <p:spPr>
          <a:xfrm>
            <a:off x="455169" y="196645"/>
            <a:ext cx="8229600" cy="857250"/>
          </a:xfrm>
        </p:spPr>
        <p:txBody>
          <a:bodyPr>
            <a:normAutofit/>
          </a:bodyPr>
          <a:lstStyle/>
          <a:p>
            <a:r>
              <a:rPr lang="en-US" sz="2800" dirty="0">
                <a:latin typeface="Minion Pro"/>
              </a:rPr>
              <a:t>Identifying Campus Security Authorities </a:t>
            </a:r>
          </a:p>
        </p:txBody>
      </p:sp>
    </p:spTree>
    <p:extLst>
      <p:ext uri="{BB962C8B-B14F-4D97-AF65-F5344CB8AC3E}">
        <p14:creationId xmlns:p14="http://schemas.microsoft.com/office/powerpoint/2010/main" val="2962671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 y="0"/>
            <a:ext cx="9144000" cy="5151120"/>
          </a:xfrm>
          <a:prstGeom prst="rect">
            <a:avLst/>
          </a:prstGeom>
        </p:spPr>
      </p:pic>
      <p:sp>
        <p:nvSpPr>
          <p:cNvPr id="10" name="Content Placeholder 5"/>
          <p:cNvSpPr txBox="1">
            <a:spLocks/>
          </p:cNvSpPr>
          <p:nvPr/>
        </p:nvSpPr>
        <p:spPr>
          <a:xfrm>
            <a:off x="580922" y="977028"/>
            <a:ext cx="7978092" cy="31970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eriod"/>
            </a:pPr>
            <a:r>
              <a:rPr lang="en-US" sz="1700" dirty="0">
                <a:latin typeface="Minion Pro"/>
                <a:cs typeface="Minion Pro"/>
              </a:rPr>
              <a:t>Members of the UNT Police Department.</a:t>
            </a:r>
          </a:p>
          <a:p>
            <a:pPr>
              <a:buFont typeface="+mj-lt"/>
              <a:buAutoNum type="arabicPeriod"/>
            </a:pPr>
            <a:endParaRPr lang="en-US" sz="1000" dirty="0">
              <a:latin typeface="Minion Pro"/>
              <a:cs typeface="Minion Pro"/>
            </a:endParaRPr>
          </a:p>
          <a:p>
            <a:pPr>
              <a:buFont typeface="+mj-lt"/>
              <a:buAutoNum type="arabicPeriod"/>
            </a:pPr>
            <a:r>
              <a:rPr lang="en-US" sz="1700" dirty="0">
                <a:latin typeface="Minion Pro"/>
                <a:cs typeface="Minion Pro"/>
              </a:rPr>
              <a:t>Individual(s) who has a responsibility for campus security but are not members of the UNT Police Department. </a:t>
            </a:r>
          </a:p>
          <a:p>
            <a:pPr lvl="1">
              <a:buFont typeface="+mj-lt"/>
              <a:buAutoNum type="alphaUcPeriod"/>
            </a:pPr>
            <a:r>
              <a:rPr lang="en-US" sz="1700" dirty="0">
                <a:latin typeface="Minion Pro"/>
                <a:cs typeface="Minion Pro"/>
              </a:rPr>
              <a:t>(</a:t>
            </a:r>
            <a:r>
              <a:rPr lang="en-US" sz="1400" dirty="0">
                <a:latin typeface="Minion Pro"/>
                <a:cs typeface="Minion Pro"/>
              </a:rPr>
              <a:t>i.e. event security or monitors entrance into buildings)</a:t>
            </a:r>
          </a:p>
          <a:p>
            <a:pPr marL="457200" lvl="1" indent="0">
              <a:buNone/>
            </a:pPr>
            <a:endParaRPr lang="en-US" sz="1000" dirty="0">
              <a:latin typeface="Minion Pro"/>
              <a:cs typeface="Minion Pro"/>
            </a:endParaRPr>
          </a:p>
          <a:p>
            <a:pPr>
              <a:buFont typeface="+mj-lt"/>
              <a:buAutoNum type="arabicPeriod"/>
            </a:pPr>
            <a:r>
              <a:rPr lang="en-US" sz="1700" dirty="0">
                <a:latin typeface="Minion Pro"/>
                <a:cs typeface="Minion Pro"/>
              </a:rPr>
              <a:t>Individual(s) or organizations specified in a UNT statement of campus security policy as someone student </a:t>
            </a:r>
            <a:r>
              <a:rPr lang="en-US" sz="1700" b="1" u="sng" dirty="0">
                <a:latin typeface="Minion Pro"/>
                <a:cs typeface="Minion Pro"/>
              </a:rPr>
              <a:t>should report criminal offenses</a:t>
            </a:r>
            <a:r>
              <a:rPr lang="en-US" sz="1700" dirty="0">
                <a:latin typeface="Minion Pro"/>
                <a:cs typeface="Minion Pro"/>
              </a:rPr>
              <a:t>.</a:t>
            </a:r>
          </a:p>
          <a:p>
            <a:pPr>
              <a:buFont typeface="+mj-lt"/>
              <a:buAutoNum type="arabicPeriod"/>
            </a:pPr>
            <a:endParaRPr lang="en-US" sz="1000" dirty="0">
              <a:latin typeface="Minion Pro"/>
              <a:cs typeface="Minion Pro"/>
            </a:endParaRPr>
          </a:p>
          <a:p>
            <a:pPr>
              <a:buFont typeface="+mj-lt"/>
              <a:buAutoNum type="arabicPeriod"/>
            </a:pPr>
            <a:r>
              <a:rPr lang="en-US" sz="1700" dirty="0">
                <a:latin typeface="Minion Pro"/>
                <a:cs typeface="Minion Pro"/>
              </a:rPr>
              <a:t>Individual(s) who has a </a:t>
            </a:r>
            <a:r>
              <a:rPr lang="en-US" sz="1700" b="1" u="sng" dirty="0">
                <a:latin typeface="Minion Pro"/>
                <a:cs typeface="Minion Pro"/>
              </a:rPr>
              <a:t>significant responsibility for student and campus activities</a:t>
            </a:r>
            <a:r>
              <a:rPr lang="en-US" sz="1700" dirty="0">
                <a:latin typeface="Minion Pro"/>
                <a:cs typeface="Minion Pro"/>
              </a:rPr>
              <a:t>, including, but not limited to student housing, student discipline and campus judicial proceedings</a:t>
            </a:r>
          </a:p>
          <a:p>
            <a:pPr>
              <a:buFont typeface="+mj-lt"/>
              <a:buAutoNum type="arabicPeriod"/>
            </a:pPr>
            <a:endParaRPr lang="en-US" sz="1800" dirty="0">
              <a:latin typeface="Minion Pro"/>
              <a:cs typeface="Minion Pro"/>
            </a:endParaRPr>
          </a:p>
        </p:txBody>
      </p:sp>
      <p:sp>
        <p:nvSpPr>
          <p:cNvPr id="3" name="Title 2"/>
          <p:cNvSpPr>
            <a:spLocks noGrp="1"/>
          </p:cNvSpPr>
          <p:nvPr>
            <p:ph type="title"/>
          </p:nvPr>
        </p:nvSpPr>
        <p:spPr>
          <a:xfrm>
            <a:off x="455168" y="-56260"/>
            <a:ext cx="8229600" cy="857250"/>
          </a:xfrm>
        </p:spPr>
        <p:txBody>
          <a:bodyPr>
            <a:normAutofit/>
          </a:bodyPr>
          <a:lstStyle/>
          <a:p>
            <a:r>
              <a:rPr lang="en-US" sz="2800" dirty="0">
                <a:latin typeface="Minion Pro"/>
              </a:rPr>
              <a:t>UNT Campus Security Authorities</a:t>
            </a:r>
          </a:p>
        </p:txBody>
      </p:sp>
    </p:spTree>
    <p:extLst>
      <p:ext uri="{BB962C8B-B14F-4D97-AF65-F5344CB8AC3E}">
        <p14:creationId xmlns:p14="http://schemas.microsoft.com/office/powerpoint/2010/main" val="2059498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 y="0"/>
            <a:ext cx="9144000" cy="5151120"/>
          </a:xfrm>
          <a:prstGeom prst="rect">
            <a:avLst/>
          </a:prstGeom>
        </p:spPr>
      </p:pic>
      <p:sp>
        <p:nvSpPr>
          <p:cNvPr id="10" name="Content Placeholder 5"/>
          <p:cNvSpPr txBox="1">
            <a:spLocks/>
          </p:cNvSpPr>
          <p:nvPr/>
        </p:nvSpPr>
        <p:spPr>
          <a:xfrm>
            <a:off x="648727" y="787767"/>
            <a:ext cx="7842481" cy="38786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700" dirty="0">
                <a:latin typeface="Minion Pro"/>
                <a:cs typeface="Minion Pro"/>
              </a:rPr>
              <a:t>Examples:</a:t>
            </a:r>
          </a:p>
          <a:p>
            <a:r>
              <a:rPr lang="en-US" sz="1700" dirty="0">
                <a:latin typeface="Minion Pro"/>
                <a:cs typeface="Minion Pro"/>
              </a:rPr>
              <a:t>Dean of Students</a:t>
            </a:r>
          </a:p>
          <a:p>
            <a:r>
              <a:rPr lang="en-US" sz="1700" dirty="0">
                <a:latin typeface="Minion Pro"/>
                <a:cs typeface="Minion Pro"/>
              </a:rPr>
              <a:t>Director and Coaches of Athletics</a:t>
            </a:r>
          </a:p>
          <a:p>
            <a:r>
              <a:rPr lang="en-US" sz="1700" dirty="0">
                <a:latin typeface="Minion Pro"/>
                <a:cs typeface="Minion Pro"/>
              </a:rPr>
              <a:t>Faculty Advisor to student group</a:t>
            </a:r>
          </a:p>
          <a:p>
            <a:r>
              <a:rPr lang="en-US" sz="1700" dirty="0">
                <a:latin typeface="Minion Pro"/>
                <a:cs typeface="Minion Pro"/>
              </a:rPr>
              <a:t>Housing </a:t>
            </a:r>
            <a:r>
              <a:rPr lang="en-US" sz="1700" dirty="0" smtClean="0">
                <a:latin typeface="Minion Pro"/>
                <a:cs typeface="Minion Pro"/>
              </a:rPr>
              <a:t>Resident </a:t>
            </a:r>
            <a:r>
              <a:rPr lang="en-US" sz="1700" dirty="0">
                <a:latin typeface="Minion Pro"/>
                <a:cs typeface="Minion Pro"/>
              </a:rPr>
              <a:t>Advisor </a:t>
            </a:r>
          </a:p>
          <a:p>
            <a:r>
              <a:rPr lang="en-US" sz="1700" dirty="0" smtClean="0">
                <a:latin typeface="Minion Pro"/>
                <a:cs typeface="Minion Pro"/>
              </a:rPr>
              <a:t>Anyone </a:t>
            </a:r>
            <a:r>
              <a:rPr lang="en-US" sz="1700" dirty="0">
                <a:latin typeface="Minion Pro"/>
                <a:cs typeface="Minion Pro"/>
              </a:rPr>
              <a:t>who monitors access to dorms or buildings owned by student orgs</a:t>
            </a:r>
          </a:p>
          <a:p>
            <a:r>
              <a:rPr lang="en-US" sz="1700" dirty="0">
                <a:latin typeface="Minion Pro"/>
                <a:cs typeface="Minion Pro"/>
              </a:rPr>
              <a:t>Greek Life </a:t>
            </a:r>
            <a:r>
              <a:rPr lang="en-US" sz="1700" dirty="0" smtClean="0">
                <a:latin typeface="Minion Pro"/>
                <a:cs typeface="Minion Pro"/>
              </a:rPr>
              <a:t>Staff</a:t>
            </a:r>
            <a:endParaRPr lang="en-US" sz="1700" dirty="0">
              <a:latin typeface="Minion Pro"/>
              <a:cs typeface="Minion Pro"/>
            </a:endParaRPr>
          </a:p>
          <a:p>
            <a:r>
              <a:rPr lang="en-US" sz="1700" dirty="0">
                <a:latin typeface="Minion Pro"/>
                <a:cs typeface="Minion Pro"/>
              </a:rPr>
              <a:t>Title IX Coordinator</a:t>
            </a:r>
          </a:p>
          <a:p>
            <a:r>
              <a:rPr lang="en-US" sz="1700" dirty="0" smtClean="0">
                <a:latin typeface="Minion Pro"/>
                <a:cs typeface="Minion Pro"/>
              </a:rPr>
              <a:t>Ombudsperson</a:t>
            </a:r>
            <a:endParaRPr lang="en-US" sz="1700" dirty="0">
              <a:latin typeface="Minion Pro"/>
              <a:cs typeface="Minion Pro"/>
            </a:endParaRPr>
          </a:p>
          <a:p>
            <a:r>
              <a:rPr lang="en-US" sz="1700" dirty="0">
                <a:latin typeface="Minion Pro"/>
                <a:cs typeface="Minion Pro"/>
              </a:rPr>
              <a:t>Director of campus health or counseling center</a:t>
            </a:r>
          </a:p>
          <a:p>
            <a:r>
              <a:rPr lang="en-US" sz="1700" dirty="0">
                <a:latin typeface="Minion Pro"/>
                <a:cs typeface="Minion Pro"/>
              </a:rPr>
              <a:t>Victim advocates or other responsible for victim advocacy</a:t>
            </a:r>
          </a:p>
          <a:p>
            <a:r>
              <a:rPr lang="en-US" sz="1700" dirty="0">
                <a:latin typeface="Minion Pro"/>
                <a:cs typeface="Minion Pro"/>
              </a:rPr>
              <a:t>Members of a sexual assault response team/sexual assault advocates </a:t>
            </a:r>
          </a:p>
          <a:p>
            <a:endParaRPr lang="en-US" sz="1700" dirty="0">
              <a:latin typeface="Minion Pro"/>
              <a:cs typeface="Minion Pro"/>
            </a:endParaRPr>
          </a:p>
        </p:txBody>
      </p:sp>
      <p:sp>
        <p:nvSpPr>
          <p:cNvPr id="3" name="Title 2"/>
          <p:cNvSpPr>
            <a:spLocks noGrp="1"/>
          </p:cNvSpPr>
          <p:nvPr>
            <p:ph type="title"/>
          </p:nvPr>
        </p:nvSpPr>
        <p:spPr>
          <a:xfrm>
            <a:off x="455168" y="6730"/>
            <a:ext cx="8229600" cy="857250"/>
          </a:xfrm>
        </p:spPr>
        <p:txBody>
          <a:bodyPr>
            <a:normAutofit/>
          </a:bodyPr>
          <a:lstStyle/>
          <a:p>
            <a:r>
              <a:rPr lang="en-US" sz="2800" dirty="0">
                <a:latin typeface="Minion Pro"/>
              </a:rPr>
              <a:t>UNT Campus Security Authorities</a:t>
            </a:r>
          </a:p>
        </p:txBody>
      </p:sp>
    </p:spTree>
    <p:extLst>
      <p:ext uri="{BB962C8B-B14F-4D97-AF65-F5344CB8AC3E}">
        <p14:creationId xmlns:p14="http://schemas.microsoft.com/office/powerpoint/2010/main" val="3486232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842286" y="1054556"/>
            <a:ext cx="7842481" cy="292246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800" dirty="0">
              <a:latin typeface="Minion Pro"/>
              <a:cs typeface="Minion Pro"/>
            </a:endParaRPr>
          </a:p>
          <a:p>
            <a:pPr>
              <a:buFont typeface="+mj-lt"/>
              <a:buAutoNum type="arabicPeriod"/>
            </a:pPr>
            <a:r>
              <a:rPr lang="en-US" sz="1800" dirty="0">
                <a:latin typeface="Minion Pro"/>
                <a:cs typeface="Minion Pro"/>
              </a:rPr>
              <a:t>Faculty member who does not have any responsibility for students and campus activity beyond the classroom.</a:t>
            </a:r>
          </a:p>
          <a:p>
            <a:pPr>
              <a:buFont typeface="+mj-lt"/>
              <a:buAutoNum type="arabicPeriod"/>
            </a:pPr>
            <a:endParaRPr lang="en-US" sz="1000" dirty="0">
              <a:latin typeface="Minion Pro"/>
              <a:cs typeface="Minion Pro"/>
            </a:endParaRPr>
          </a:p>
          <a:p>
            <a:pPr>
              <a:buFont typeface="+mj-lt"/>
              <a:buAutoNum type="arabicPeriod"/>
            </a:pPr>
            <a:r>
              <a:rPr lang="en-US" sz="1800" dirty="0">
                <a:latin typeface="Minion Pro"/>
                <a:cs typeface="Minion Pro"/>
              </a:rPr>
              <a:t>Clerical or cafeteria staff.</a:t>
            </a:r>
          </a:p>
          <a:p>
            <a:pPr>
              <a:buFont typeface="+mj-lt"/>
              <a:buAutoNum type="arabicPeriod"/>
            </a:pPr>
            <a:endParaRPr lang="en-US" sz="1000" dirty="0">
              <a:latin typeface="Minion Pro"/>
              <a:cs typeface="Minion Pro"/>
            </a:endParaRPr>
          </a:p>
          <a:p>
            <a:pPr>
              <a:buFont typeface="+mj-lt"/>
              <a:buAutoNum type="arabicPeriod"/>
            </a:pPr>
            <a:r>
              <a:rPr lang="en-US" sz="1800" dirty="0">
                <a:latin typeface="Minion Pro"/>
                <a:cs typeface="Minion Pro"/>
              </a:rPr>
              <a:t>Facilities or maintenance staff.</a:t>
            </a:r>
          </a:p>
          <a:p>
            <a:pPr>
              <a:buFont typeface="+mj-lt"/>
              <a:buAutoNum type="arabicPeriod"/>
            </a:pPr>
            <a:endParaRPr lang="en-US" sz="1000" dirty="0">
              <a:latin typeface="Minion Pro"/>
              <a:cs typeface="Minion Pro"/>
            </a:endParaRPr>
          </a:p>
          <a:p>
            <a:pPr>
              <a:buFont typeface="+mj-lt"/>
              <a:buAutoNum type="arabicPeriod"/>
            </a:pPr>
            <a:r>
              <a:rPr lang="en-US" sz="1800" dirty="0">
                <a:latin typeface="Minion Pro"/>
                <a:cs typeface="Minion Pro"/>
              </a:rPr>
              <a:t>Any support position that does not have significant responsibility for students and campus activities. </a:t>
            </a:r>
          </a:p>
        </p:txBody>
      </p:sp>
      <p:sp>
        <p:nvSpPr>
          <p:cNvPr id="3" name="Title 2"/>
          <p:cNvSpPr>
            <a:spLocks noGrp="1"/>
          </p:cNvSpPr>
          <p:nvPr>
            <p:ph type="title"/>
          </p:nvPr>
        </p:nvSpPr>
        <p:spPr>
          <a:xfrm>
            <a:off x="455167" y="94843"/>
            <a:ext cx="8229600" cy="857250"/>
          </a:xfrm>
        </p:spPr>
        <p:txBody>
          <a:bodyPr>
            <a:normAutofit/>
          </a:bodyPr>
          <a:lstStyle/>
          <a:p>
            <a:r>
              <a:rPr lang="en-US" sz="2800" b="1" dirty="0">
                <a:solidFill>
                  <a:srgbClr val="FF0000"/>
                </a:solidFill>
                <a:latin typeface="Minion Pro"/>
              </a:rPr>
              <a:t>Not</a:t>
            </a:r>
            <a:r>
              <a:rPr lang="en-US" sz="2800" dirty="0">
                <a:latin typeface="Minion Pro"/>
              </a:rPr>
              <a:t> Campus Security Authorities</a:t>
            </a:r>
          </a:p>
        </p:txBody>
      </p:sp>
    </p:spTree>
    <p:extLst>
      <p:ext uri="{BB962C8B-B14F-4D97-AF65-F5344CB8AC3E}">
        <p14:creationId xmlns:p14="http://schemas.microsoft.com/office/powerpoint/2010/main" val="245807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4135" y="1914320"/>
            <a:ext cx="7150740" cy="646331"/>
          </a:xfrm>
          <a:prstGeom prst="rect">
            <a:avLst/>
          </a:prstGeom>
          <a:noFill/>
        </p:spPr>
        <p:txBody>
          <a:bodyPr wrap="square" rtlCol="0">
            <a:spAutoFit/>
          </a:bodyPr>
          <a:lstStyle/>
          <a:p>
            <a:pPr algn="ctr"/>
            <a:r>
              <a:rPr lang="en-US" sz="3600" dirty="0" err="1">
                <a:latin typeface="Minion Pro"/>
              </a:rPr>
              <a:t>Clery</a:t>
            </a:r>
            <a:r>
              <a:rPr lang="en-US" sz="3600" dirty="0">
                <a:latin typeface="Minion Pro"/>
              </a:rPr>
              <a:t> </a:t>
            </a:r>
            <a:r>
              <a:rPr lang="en-US" sz="3600" dirty="0" smtClean="0">
                <a:latin typeface="Minion Pro"/>
              </a:rPr>
              <a:t>Crimes/Geography</a:t>
            </a:r>
            <a:endParaRPr lang="en-US" sz="3600" dirty="0">
              <a:latin typeface="Minion Pro"/>
            </a:endParaRPr>
          </a:p>
        </p:txBody>
      </p:sp>
    </p:spTree>
    <p:extLst>
      <p:ext uri="{BB962C8B-B14F-4D97-AF65-F5344CB8AC3E}">
        <p14:creationId xmlns:p14="http://schemas.microsoft.com/office/powerpoint/2010/main" val="64537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2" y="97621"/>
            <a:ext cx="6335016" cy="523220"/>
          </a:xfrm>
          <a:prstGeom prst="rect">
            <a:avLst/>
          </a:prstGeom>
          <a:noFill/>
        </p:spPr>
        <p:txBody>
          <a:bodyPr wrap="square" rtlCol="0">
            <a:spAutoFit/>
          </a:bodyPr>
          <a:lstStyle/>
          <a:p>
            <a:pPr algn="ctr"/>
            <a:r>
              <a:rPr lang="en-US" sz="2800" dirty="0" err="1">
                <a:latin typeface="Minion Pro"/>
              </a:rPr>
              <a:t>Clery</a:t>
            </a:r>
            <a:r>
              <a:rPr lang="en-US" sz="2800" dirty="0">
                <a:latin typeface="Minion Pro"/>
              </a:rPr>
              <a:t> Crimes</a:t>
            </a:r>
          </a:p>
        </p:txBody>
      </p:sp>
      <p:sp>
        <p:nvSpPr>
          <p:cNvPr id="3" name="TextBox 2"/>
          <p:cNvSpPr txBox="1"/>
          <p:nvPr/>
        </p:nvSpPr>
        <p:spPr>
          <a:xfrm>
            <a:off x="184195" y="662086"/>
            <a:ext cx="8775609" cy="369332"/>
          </a:xfrm>
          <a:prstGeom prst="rect">
            <a:avLst/>
          </a:prstGeom>
          <a:noFill/>
        </p:spPr>
        <p:txBody>
          <a:bodyPr wrap="square" rtlCol="0">
            <a:spAutoFit/>
          </a:bodyPr>
          <a:lstStyle/>
          <a:p>
            <a:pPr algn="ctr"/>
            <a:r>
              <a:rPr lang="en-US" sz="1600" dirty="0"/>
              <a:t> </a:t>
            </a:r>
            <a:r>
              <a:rPr lang="en-US" dirty="0" err="1">
                <a:latin typeface="Minion Pro"/>
              </a:rPr>
              <a:t>Clery</a:t>
            </a:r>
            <a:r>
              <a:rPr lang="en-US" dirty="0">
                <a:latin typeface="Minion Pro"/>
              </a:rPr>
              <a:t> Crimes reported to a CSA </a:t>
            </a:r>
            <a:r>
              <a:rPr lang="en-US" b="1" dirty="0">
                <a:latin typeface="Minion Pro"/>
              </a:rPr>
              <a:t>must immediately </a:t>
            </a:r>
            <a:r>
              <a:rPr lang="en-US" dirty="0">
                <a:latin typeface="Minion Pro"/>
              </a:rPr>
              <a:t>be reported to the UNT Police!!!</a:t>
            </a:r>
            <a:endParaRPr lang="en-US" b="1" u="sng" dirty="0">
              <a:latin typeface="Minion Pro"/>
            </a:endParaRPr>
          </a:p>
        </p:txBody>
      </p:sp>
      <p:graphicFrame>
        <p:nvGraphicFramePr>
          <p:cNvPr id="7" name="Diagram 6"/>
          <p:cNvGraphicFramePr/>
          <p:nvPr>
            <p:extLst>
              <p:ext uri="{D42A27DB-BD31-4B8C-83A1-F6EECF244321}">
                <p14:modId xmlns:p14="http://schemas.microsoft.com/office/powerpoint/2010/main" val="3380939926"/>
              </p:ext>
            </p:extLst>
          </p:nvPr>
        </p:nvGraphicFramePr>
        <p:xfrm>
          <a:off x="666887" y="1221928"/>
          <a:ext cx="7810226" cy="338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4870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2" y="261941"/>
            <a:ext cx="6335016" cy="523220"/>
          </a:xfrm>
          <a:prstGeom prst="rect">
            <a:avLst/>
          </a:prstGeom>
          <a:noFill/>
        </p:spPr>
        <p:txBody>
          <a:bodyPr wrap="square" rtlCol="0">
            <a:spAutoFit/>
          </a:bodyPr>
          <a:lstStyle/>
          <a:p>
            <a:pPr algn="ctr"/>
            <a:r>
              <a:rPr lang="en-US" sz="2800" dirty="0" err="1">
                <a:latin typeface="Minion Pro"/>
              </a:rPr>
              <a:t>Clery</a:t>
            </a:r>
            <a:r>
              <a:rPr lang="en-US" sz="2800" dirty="0">
                <a:latin typeface="Minion Pro"/>
              </a:rPr>
              <a:t> Crimes</a:t>
            </a:r>
          </a:p>
        </p:txBody>
      </p:sp>
      <p:sp>
        <p:nvSpPr>
          <p:cNvPr id="3" name="TextBox 2"/>
          <p:cNvSpPr txBox="1"/>
          <p:nvPr/>
        </p:nvSpPr>
        <p:spPr>
          <a:xfrm>
            <a:off x="414440" y="1174115"/>
            <a:ext cx="8315120" cy="2492990"/>
          </a:xfrm>
          <a:prstGeom prst="rect">
            <a:avLst/>
          </a:prstGeom>
          <a:noFill/>
        </p:spPr>
        <p:txBody>
          <a:bodyPr wrap="square" rtlCol="0">
            <a:spAutoFit/>
          </a:bodyPr>
          <a:lstStyle/>
          <a:p>
            <a:pPr algn="ctr"/>
            <a:r>
              <a:rPr lang="en-US" sz="2000" dirty="0"/>
              <a:t> </a:t>
            </a:r>
            <a:r>
              <a:rPr lang="en-US" sz="2000" b="1" dirty="0"/>
              <a:t>Criminal Homicide</a:t>
            </a:r>
          </a:p>
          <a:p>
            <a:pPr algn="ctr"/>
            <a:endParaRPr lang="en-US" sz="1000" b="1" dirty="0"/>
          </a:p>
          <a:p>
            <a:pPr marL="342900" indent="-342900">
              <a:buFont typeface="Arial" panose="020B0604020202020204" pitchFamily="34" charset="0"/>
              <a:buChar char="•"/>
            </a:pPr>
            <a:r>
              <a:rPr lang="en-US" b="1" u="sng" dirty="0">
                <a:latin typeface="Minion Pro"/>
              </a:rPr>
              <a:t>Murder &amp; Non-Negligent Manslaughter</a:t>
            </a:r>
            <a:r>
              <a:rPr lang="en-US" dirty="0">
                <a:latin typeface="Minion Pro"/>
              </a:rPr>
              <a:t>- Willful (non-negligent) killing of another human being by another. </a:t>
            </a:r>
          </a:p>
          <a:p>
            <a:pPr marL="342900" indent="-342900">
              <a:buFont typeface="Arial" panose="020B0604020202020204" pitchFamily="34" charset="0"/>
              <a:buChar char="•"/>
            </a:pPr>
            <a:endParaRPr lang="en-US" dirty="0">
              <a:latin typeface="Minion Pro"/>
            </a:endParaRPr>
          </a:p>
          <a:p>
            <a:pPr marL="342900" indent="-342900">
              <a:buFont typeface="Arial" panose="020B0604020202020204" pitchFamily="34" charset="0"/>
              <a:buChar char="•"/>
            </a:pPr>
            <a:r>
              <a:rPr lang="en-US" b="1" u="sng" dirty="0" smtClean="0">
                <a:latin typeface="Minion Pro"/>
              </a:rPr>
              <a:t>Manslaughter by Negligence</a:t>
            </a:r>
            <a:r>
              <a:rPr lang="en-US" dirty="0" smtClean="0">
                <a:latin typeface="Minion Pro"/>
              </a:rPr>
              <a:t>- </a:t>
            </a:r>
            <a:r>
              <a:rPr lang="en-US" dirty="0">
                <a:latin typeface="Minion Pro"/>
              </a:rPr>
              <a:t>Killing of another person through gross negligence. </a:t>
            </a:r>
          </a:p>
          <a:p>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720780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2" y="0"/>
            <a:ext cx="6335016" cy="523220"/>
          </a:xfrm>
          <a:prstGeom prst="rect">
            <a:avLst/>
          </a:prstGeom>
          <a:noFill/>
        </p:spPr>
        <p:txBody>
          <a:bodyPr wrap="square" rtlCol="0">
            <a:spAutoFit/>
          </a:bodyPr>
          <a:lstStyle/>
          <a:p>
            <a:pPr algn="ctr"/>
            <a:r>
              <a:rPr lang="en-US" sz="2800" dirty="0" err="1">
                <a:latin typeface="Minion Pro"/>
              </a:rPr>
              <a:t>Clery</a:t>
            </a:r>
            <a:r>
              <a:rPr lang="en-US" sz="2800" dirty="0">
                <a:latin typeface="Minion Pro"/>
              </a:rPr>
              <a:t> Crimes</a:t>
            </a:r>
          </a:p>
        </p:txBody>
      </p:sp>
      <p:sp>
        <p:nvSpPr>
          <p:cNvPr id="3" name="TextBox 2"/>
          <p:cNvSpPr txBox="1"/>
          <p:nvPr/>
        </p:nvSpPr>
        <p:spPr>
          <a:xfrm>
            <a:off x="437153" y="724315"/>
            <a:ext cx="8315120" cy="4447371"/>
          </a:xfrm>
          <a:prstGeom prst="rect">
            <a:avLst/>
          </a:prstGeom>
          <a:noFill/>
        </p:spPr>
        <p:txBody>
          <a:bodyPr wrap="square" rtlCol="0">
            <a:spAutoFit/>
          </a:bodyPr>
          <a:lstStyle/>
          <a:p>
            <a:pPr algn="ctr"/>
            <a:r>
              <a:rPr lang="en-US" sz="2000" b="1" dirty="0">
                <a:latin typeface="Minion Pro"/>
              </a:rPr>
              <a:t>Sexual Assault (Sex Offenses)</a:t>
            </a:r>
          </a:p>
          <a:p>
            <a:pPr algn="ctr"/>
            <a:endParaRPr lang="en-US" sz="1000" b="1" dirty="0">
              <a:latin typeface="Minion Pro"/>
            </a:endParaRPr>
          </a:p>
          <a:p>
            <a:pPr marL="342900" indent="-342900">
              <a:buFont typeface="Arial" panose="020B0604020202020204" pitchFamily="34" charset="0"/>
              <a:buChar char="•"/>
            </a:pPr>
            <a:r>
              <a:rPr lang="en-US" sz="1700" b="1" u="sng" dirty="0">
                <a:latin typeface="Minion Pro"/>
              </a:rPr>
              <a:t>Rape</a:t>
            </a:r>
            <a:r>
              <a:rPr lang="en-US" sz="1700" dirty="0">
                <a:latin typeface="Minion Pro"/>
              </a:rPr>
              <a:t>- Penetration, no matter how slight, of the vagina or anus, with any body part or object, or oral penetration by a sex organ of another person without consent.</a:t>
            </a:r>
          </a:p>
          <a:p>
            <a:pPr marL="342900" indent="-342900">
              <a:buFont typeface="Arial" panose="020B0604020202020204" pitchFamily="34" charset="0"/>
              <a:buChar char="•"/>
            </a:pPr>
            <a:endParaRPr lang="en-US" sz="1000" dirty="0">
              <a:latin typeface="Minion Pro"/>
            </a:endParaRPr>
          </a:p>
          <a:p>
            <a:pPr marL="342900" indent="-342900">
              <a:buFont typeface="Arial" panose="020B0604020202020204" pitchFamily="34" charset="0"/>
              <a:buChar char="•"/>
            </a:pPr>
            <a:r>
              <a:rPr lang="en-US" sz="1700" b="1" u="sng" dirty="0">
                <a:latin typeface="Minion Pro"/>
              </a:rPr>
              <a:t>Fondling</a:t>
            </a:r>
            <a:r>
              <a:rPr lang="en-US" sz="1700" dirty="0">
                <a:latin typeface="Minion Pro"/>
              </a:rPr>
              <a:t>- Touching of the private body parts of another person for the purpose of sexual gratification, without the consent of the victim, including instances where the victim is incapable of giving consent because of age or mental incapacity.</a:t>
            </a:r>
          </a:p>
          <a:p>
            <a:pPr marL="342900" indent="-342900">
              <a:buFont typeface="Arial" panose="020B0604020202020204" pitchFamily="34" charset="0"/>
              <a:buChar char="•"/>
            </a:pPr>
            <a:endParaRPr lang="en-US" sz="1000" dirty="0">
              <a:latin typeface="Minion Pro"/>
            </a:endParaRPr>
          </a:p>
          <a:p>
            <a:pPr marL="342900" indent="-342900">
              <a:buFont typeface="Arial" panose="020B0604020202020204" pitchFamily="34" charset="0"/>
              <a:buChar char="•"/>
            </a:pPr>
            <a:r>
              <a:rPr lang="en-US" sz="1700" b="1" u="sng" dirty="0">
                <a:latin typeface="Minion Pro"/>
              </a:rPr>
              <a:t>Incest</a:t>
            </a:r>
            <a:r>
              <a:rPr lang="en-US" sz="1700" dirty="0">
                <a:latin typeface="Minion Pro"/>
              </a:rPr>
              <a:t>- Sexual intercourse between persons who are related to each other within the degrees  marriage is prohibited by law.</a:t>
            </a:r>
          </a:p>
          <a:p>
            <a:endParaRPr lang="en-US" sz="1000" dirty="0">
              <a:latin typeface="Minion Pro"/>
            </a:endParaRPr>
          </a:p>
          <a:p>
            <a:pPr marL="342900" indent="-342900">
              <a:buFont typeface="Arial" panose="020B0604020202020204" pitchFamily="34" charset="0"/>
              <a:buChar char="•"/>
            </a:pPr>
            <a:r>
              <a:rPr lang="en-US" sz="1700" b="1" u="sng" dirty="0">
                <a:latin typeface="Minion Pro"/>
              </a:rPr>
              <a:t>Statutory Rape</a:t>
            </a:r>
            <a:r>
              <a:rPr lang="en-US" sz="1700" dirty="0">
                <a:latin typeface="Minion Pro"/>
              </a:rPr>
              <a:t>- Sexual Intercourse with a person who is under the statutory age of consent.</a:t>
            </a:r>
          </a:p>
          <a:p>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71803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2" y="0"/>
            <a:ext cx="6335016" cy="523220"/>
          </a:xfrm>
          <a:prstGeom prst="rect">
            <a:avLst/>
          </a:prstGeom>
          <a:noFill/>
        </p:spPr>
        <p:txBody>
          <a:bodyPr wrap="square" rtlCol="0">
            <a:spAutoFit/>
          </a:bodyPr>
          <a:lstStyle/>
          <a:p>
            <a:pPr algn="ctr"/>
            <a:r>
              <a:rPr lang="en-US" sz="2800" dirty="0" err="1">
                <a:latin typeface="Minion Pro"/>
              </a:rPr>
              <a:t>Clery</a:t>
            </a:r>
            <a:r>
              <a:rPr lang="en-US" sz="2800" dirty="0">
                <a:latin typeface="Minion Pro"/>
              </a:rPr>
              <a:t> Crimes</a:t>
            </a:r>
          </a:p>
        </p:txBody>
      </p:sp>
      <p:sp>
        <p:nvSpPr>
          <p:cNvPr id="3" name="TextBox 2"/>
          <p:cNvSpPr txBox="1"/>
          <p:nvPr/>
        </p:nvSpPr>
        <p:spPr>
          <a:xfrm>
            <a:off x="414440" y="1024123"/>
            <a:ext cx="8315120" cy="3339376"/>
          </a:xfrm>
          <a:prstGeom prst="rect">
            <a:avLst/>
          </a:prstGeom>
          <a:noFill/>
        </p:spPr>
        <p:txBody>
          <a:bodyPr wrap="square" rtlCol="0">
            <a:spAutoFit/>
          </a:bodyPr>
          <a:lstStyle/>
          <a:p>
            <a:pPr marL="285750" indent="-285750">
              <a:buFont typeface="Arial" panose="020B0604020202020204" pitchFamily="34" charset="0"/>
              <a:buChar char="•"/>
            </a:pPr>
            <a:r>
              <a:rPr lang="en-US" sz="1700" b="1" u="sng" dirty="0">
                <a:latin typeface="Minion Pro"/>
              </a:rPr>
              <a:t>Robbery</a:t>
            </a:r>
            <a:r>
              <a:rPr lang="en-US" sz="1700" dirty="0">
                <a:latin typeface="Minion Pro"/>
              </a:rPr>
              <a:t>- The taking or attempting to take anything of value from the care, custody, or control of a person(s) by force or threat of force resulting in victim fearing for their safety. </a:t>
            </a:r>
          </a:p>
          <a:p>
            <a:pPr marL="285750" indent="-285750">
              <a:buFont typeface="Arial" panose="020B0604020202020204" pitchFamily="34" charset="0"/>
              <a:buChar char="•"/>
            </a:pPr>
            <a:endParaRPr lang="en-US" sz="1000" dirty="0">
              <a:latin typeface="Minion Pro"/>
            </a:endParaRPr>
          </a:p>
          <a:p>
            <a:pPr marL="285750" indent="-285750">
              <a:buFont typeface="Arial" panose="020B0604020202020204" pitchFamily="34" charset="0"/>
              <a:buChar char="•"/>
            </a:pPr>
            <a:r>
              <a:rPr lang="en-US" sz="1700" b="1" u="sng" dirty="0">
                <a:latin typeface="Minion Pro"/>
              </a:rPr>
              <a:t>Aggravated Assault</a:t>
            </a:r>
            <a:r>
              <a:rPr lang="en-US" sz="1700" dirty="0">
                <a:latin typeface="Minion Pro"/>
              </a:rPr>
              <a:t>– An unlawful attack by one person upon another for the purpose of inflicting severe or aggravated bodily injury. </a:t>
            </a:r>
          </a:p>
          <a:p>
            <a:pPr marL="285750" indent="-285750">
              <a:buFont typeface="Arial" panose="020B0604020202020204" pitchFamily="34" charset="0"/>
              <a:buChar char="•"/>
            </a:pPr>
            <a:endParaRPr lang="en-US" sz="1000" dirty="0">
              <a:latin typeface="Minion Pro"/>
            </a:endParaRPr>
          </a:p>
          <a:p>
            <a:pPr marL="285750" indent="-285750">
              <a:buFont typeface="Arial" panose="020B0604020202020204" pitchFamily="34" charset="0"/>
              <a:buChar char="•"/>
            </a:pPr>
            <a:r>
              <a:rPr lang="en-US" sz="1700" b="1" u="sng" dirty="0">
                <a:latin typeface="Minion Pro"/>
              </a:rPr>
              <a:t>Burglary</a:t>
            </a:r>
            <a:r>
              <a:rPr lang="en-US" sz="1700" dirty="0">
                <a:latin typeface="Minion Pro"/>
              </a:rPr>
              <a:t>– Unlawful entry of a structure to commit a felony or a theft.</a:t>
            </a:r>
          </a:p>
          <a:p>
            <a:endParaRPr lang="en-US" sz="1000" dirty="0">
              <a:latin typeface="Minion Pro"/>
            </a:endParaRPr>
          </a:p>
          <a:p>
            <a:pPr marL="285750" indent="-285750">
              <a:buFont typeface="Arial" panose="020B0604020202020204" pitchFamily="34" charset="0"/>
              <a:buChar char="•"/>
            </a:pPr>
            <a:r>
              <a:rPr lang="en-US" sz="1700" b="1" u="sng" dirty="0">
                <a:latin typeface="Minion Pro"/>
              </a:rPr>
              <a:t>Motor Vehicle Theft</a:t>
            </a:r>
            <a:r>
              <a:rPr lang="en-US" sz="1700" dirty="0">
                <a:latin typeface="Minion Pro"/>
              </a:rPr>
              <a:t>– Theft or attempted theft of a motor vehicle.</a:t>
            </a:r>
          </a:p>
          <a:p>
            <a:pPr marL="285750" indent="-285750">
              <a:buFont typeface="Arial" panose="020B0604020202020204" pitchFamily="34" charset="0"/>
              <a:buChar char="•"/>
            </a:pPr>
            <a:endParaRPr lang="en-US" sz="1000" dirty="0">
              <a:latin typeface="Minion Pro"/>
            </a:endParaRPr>
          </a:p>
          <a:p>
            <a:pPr marL="285750" indent="-285750">
              <a:buFont typeface="Arial" panose="020B0604020202020204" pitchFamily="34" charset="0"/>
              <a:buChar char="•"/>
            </a:pPr>
            <a:r>
              <a:rPr lang="en-US" sz="1700" b="1" u="sng" dirty="0">
                <a:latin typeface="Minion Pro"/>
              </a:rPr>
              <a:t>Arson</a:t>
            </a:r>
            <a:r>
              <a:rPr lang="en-US" sz="1700" dirty="0">
                <a:latin typeface="Minion Pro"/>
              </a:rPr>
              <a:t>– Any willful or malicious burning or attempt to burn, with or without intent to defraud, a dwelling house, public building, motor vehicle or aircraft, personal property of another</a:t>
            </a:r>
            <a:r>
              <a:rPr lang="en-US" dirty="0">
                <a:latin typeface="Minion Pro"/>
              </a:rPr>
              <a:t>.   </a:t>
            </a:r>
          </a:p>
        </p:txBody>
      </p:sp>
    </p:spTree>
    <p:extLst>
      <p:ext uri="{BB962C8B-B14F-4D97-AF65-F5344CB8AC3E}">
        <p14:creationId xmlns:p14="http://schemas.microsoft.com/office/powerpoint/2010/main" val="2787153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2" y="46352"/>
            <a:ext cx="6335016" cy="523220"/>
          </a:xfrm>
          <a:prstGeom prst="rect">
            <a:avLst/>
          </a:prstGeom>
          <a:noFill/>
        </p:spPr>
        <p:txBody>
          <a:bodyPr wrap="square" rtlCol="0">
            <a:spAutoFit/>
          </a:bodyPr>
          <a:lstStyle/>
          <a:p>
            <a:pPr algn="ctr"/>
            <a:r>
              <a:rPr lang="en-US" sz="2800" dirty="0" err="1">
                <a:latin typeface="Minion Pro"/>
              </a:rPr>
              <a:t>Clery</a:t>
            </a:r>
            <a:r>
              <a:rPr lang="en-US" sz="2800" dirty="0">
                <a:latin typeface="Minion Pro"/>
              </a:rPr>
              <a:t> Crimes</a:t>
            </a:r>
          </a:p>
        </p:txBody>
      </p:sp>
      <p:sp>
        <p:nvSpPr>
          <p:cNvPr id="3" name="TextBox 2"/>
          <p:cNvSpPr txBox="1"/>
          <p:nvPr/>
        </p:nvSpPr>
        <p:spPr>
          <a:xfrm>
            <a:off x="246807" y="621336"/>
            <a:ext cx="8650386" cy="4031873"/>
          </a:xfrm>
          <a:prstGeom prst="rect">
            <a:avLst/>
          </a:prstGeom>
          <a:noFill/>
        </p:spPr>
        <p:txBody>
          <a:bodyPr wrap="square" rtlCol="0">
            <a:spAutoFit/>
          </a:bodyPr>
          <a:lstStyle/>
          <a:p>
            <a:pPr algn="ctr"/>
            <a:r>
              <a:rPr lang="en-US" sz="2000" b="1" dirty="0"/>
              <a:t>Hate Crimes</a:t>
            </a:r>
          </a:p>
          <a:p>
            <a:pPr algn="ctr"/>
            <a:endParaRPr lang="en-US" sz="1000" b="1" dirty="0"/>
          </a:p>
          <a:p>
            <a:pPr algn="ctr"/>
            <a:r>
              <a:rPr lang="en-US" sz="1600" dirty="0"/>
              <a:t>A criminal offense where victim was intentionally selected because of </a:t>
            </a:r>
            <a:r>
              <a:rPr lang="en-US" sz="1600" b="1" u="sng" dirty="0"/>
              <a:t>perpetrator’s</a:t>
            </a:r>
            <a:r>
              <a:rPr lang="en-US" sz="1600" u="sng" dirty="0"/>
              <a:t> </a:t>
            </a:r>
            <a:r>
              <a:rPr lang="en-US" sz="1600" b="1" u="sng" dirty="0"/>
              <a:t>bias against </a:t>
            </a:r>
            <a:r>
              <a:rPr lang="en-US" sz="1600" b="1" u="sng" dirty="0" smtClean="0"/>
              <a:t>them.</a:t>
            </a:r>
          </a:p>
          <a:p>
            <a:pPr algn="ctr"/>
            <a:r>
              <a:rPr lang="en-US" sz="1600" i="1" dirty="0" smtClean="0"/>
              <a:t>(Race, Religion, Sexual Orientation, Gender, Gender Identity, Ethnicity, National Origin, Disability)</a:t>
            </a:r>
            <a:endParaRPr lang="en-US" sz="1600" i="1" dirty="0"/>
          </a:p>
          <a:p>
            <a:pPr algn="ctr"/>
            <a:endParaRPr lang="en-US" sz="800" dirty="0"/>
          </a:p>
          <a:p>
            <a:pPr marL="342900" indent="-342900">
              <a:buFont typeface="Arial" panose="020B0604020202020204" pitchFamily="34" charset="0"/>
              <a:buChar char="•"/>
            </a:pPr>
            <a:r>
              <a:rPr lang="en-US" sz="1600" b="1" u="sng" dirty="0"/>
              <a:t>Larceny (Theft)- </a:t>
            </a:r>
            <a:r>
              <a:rPr lang="en-US" sz="1600" dirty="0"/>
              <a:t>Unlawful taking, carrying, leading, or riding away of property from the possession or constructive possession of another.</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1600" b="1" u="sng" dirty="0"/>
              <a:t>Simple Assault </a:t>
            </a:r>
            <a:r>
              <a:rPr lang="en-US" sz="1600" dirty="0"/>
              <a:t>– Unlawful physical attack by one person upon another where neither the offender displays a weapon, nor the victim suffers obvious sever or aggravated bodily injury.</a:t>
            </a:r>
          </a:p>
          <a:p>
            <a:endParaRPr lang="en-US" sz="800" dirty="0"/>
          </a:p>
          <a:p>
            <a:pPr marL="342900" indent="-342900">
              <a:buFont typeface="Arial" panose="020B0604020202020204" pitchFamily="34" charset="0"/>
              <a:buChar char="•"/>
            </a:pPr>
            <a:r>
              <a:rPr lang="en-US" sz="1600" b="1" u="sng" dirty="0"/>
              <a:t>Intimidation </a:t>
            </a:r>
            <a:r>
              <a:rPr lang="en-US" sz="1600" dirty="0"/>
              <a:t>– Unlawfully placing another person in reasonable fear of bodily harm through the use of threatening words and/or other conduct, but w/o displaying a weapon or subjecting victim to a physical attack. </a:t>
            </a:r>
          </a:p>
          <a:p>
            <a:endParaRPr lang="en-US" sz="800" dirty="0"/>
          </a:p>
          <a:p>
            <a:pPr marL="342900" indent="-342900">
              <a:buFont typeface="Arial" panose="020B0604020202020204" pitchFamily="34" charset="0"/>
              <a:buChar char="•"/>
            </a:pPr>
            <a:r>
              <a:rPr lang="en-US" sz="1600" b="1" u="sng" dirty="0"/>
              <a:t>Destruction/Damage/Vandalism of Property </a:t>
            </a:r>
            <a:r>
              <a:rPr lang="en-US" sz="1600" dirty="0"/>
              <a:t>- To willfully or maliciously destroy, damage, deface, or otherwise injure or personal property without the consent of the owner or the person having custody or control of it.</a:t>
            </a:r>
          </a:p>
        </p:txBody>
      </p:sp>
    </p:spTree>
    <p:extLst>
      <p:ext uri="{BB962C8B-B14F-4D97-AF65-F5344CB8AC3E}">
        <p14:creationId xmlns:p14="http://schemas.microsoft.com/office/powerpoint/2010/main" val="687615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8" name="Title 4"/>
          <p:cNvSpPr>
            <a:spLocks noGrp="1"/>
          </p:cNvSpPr>
          <p:nvPr>
            <p:ph type="title"/>
          </p:nvPr>
        </p:nvSpPr>
        <p:spPr>
          <a:xfrm>
            <a:off x="1466988" y="1889432"/>
            <a:ext cx="6210024" cy="1357016"/>
          </a:xfrm>
        </p:spPr>
        <p:txBody>
          <a:bodyPr>
            <a:normAutofit fontScale="90000"/>
          </a:bodyPr>
          <a:lstStyle/>
          <a:p>
            <a:r>
              <a:rPr lang="en-US" sz="3200" dirty="0">
                <a:latin typeface="Minion Pro"/>
                <a:cs typeface="Minion Pro"/>
              </a:rPr>
              <a:t>Campus Security Authority </a:t>
            </a:r>
            <a:br>
              <a:rPr lang="en-US" sz="3200" dirty="0">
                <a:latin typeface="Minion Pro"/>
                <a:cs typeface="Minion Pro"/>
              </a:rPr>
            </a:br>
            <a:r>
              <a:rPr lang="en-US" sz="3200" dirty="0">
                <a:latin typeface="Minion Pro"/>
                <a:cs typeface="Minion Pro"/>
              </a:rPr>
              <a:t>Training and Reporting</a:t>
            </a:r>
            <a:br>
              <a:rPr lang="en-US" sz="3200" dirty="0">
                <a:latin typeface="Minion Pro"/>
                <a:cs typeface="Minion Pro"/>
              </a:rPr>
            </a:br>
            <a:r>
              <a:rPr lang="en-US" sz="2700" dirty="0">
                <a:latin typeface="Adobe Jenson Pro"/>
                <a:cs typeface="Adobe Jenson Pro"/>
              </a:rPr>
              <a:t/>
            </a:r>
            <a:br>
              <a:rPr lang="en-US" sz="2700" dirty="0">
                <a:latin typeface="Adobe Jenson Pro"/>
                <a:cs typeface="Adobe Jenson Pro"/>
              </a:rPr>
            </a:br>
            <a:endParaRPr lang="en-US" sz="2700" dirty="0">
              <a:latin typeface="Adobe Jenson Pro"/>
              <a:cs typeface="Adobe Jenson Pro"/>
            </a:endParaRPr>
          </a:p>
        </p:txBody>
      </p:sp>
    </p:spTree>
    <p:extLst>
      <p:ext uri="{BB962C8B-B14F-4D97-AF65-F5344CB8AC3E}">
        <p14:creationId xmlns:p14="http://schemas.microsoft.com/office/powerpoint/2010/main" val="4179933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2" y="46352"/>
            <a:ext cx="6335016" cy="492443"/>
          </a:xfrm>
          <a:prstGeom prst="rect">
            <a:avLst/>
          </a:prstGeom>
          <a:noFill/>
        </p:spPr>
        <p:txBody>
          <a:bodyPr wrap="square" rtlCol="0">
            <a:spAutoFit/>
          </a:bodyPr>
          <a:lstStyle/>
          <a:p>
            <a:pPr algn="ctr"/>
            <a:r>
              <a:rPr lang="en-US" sz="2600" dirty="0" err="1">
                <a:latin typeface="Minion Pro"/>
              </a:rPr>
              <a:t>Clery</a:t>
            </a:r>
            <a:r>
              <a:rPr lang="en-US" sz="2600" dirty="0">
                <a:latin typeface="Minion Pro"/>
              </a:rPr>
              <a:t> Crimes</a:t>
            </a:r>
          </a:p>
        </p:txBody>
      </p:sp>
      <p:sp>
        <p:nvSpPr>
          <p:cNvPr id="5" name="TextBox 4"/>
          <p:cNvSpPr txBox="1"/>
          <p:nvPr/>
        </p:nvSpPr>
        <p:spPr>
          <a:xfrm>
            <a:off x="1843601" y="592767"/>
            <a:ext cx="5456797" cy="369332"/>
          </a:xfrm>
          <a:prstGeom prst="rect">
            <a:avLst/>
          </a:prstGeom>
          <a:noFill/>
        </p:spPr>
        <p:txBody>
          <a:bodyPr wrap="square" rtlCol="0">
            <a:spAutoFit/>
          </a:bodyPr>
          <a:lstStyle/>
          <a:p>
            <a:pPr algn="ctr"/>
            <a:r>
              <a:rPr lang="en-US" b="1" dirty="0"/>
              <a:t>Violence Against Women Act (VAWA)</a:t>
            </a:r>
          </a:p>
        </p:txBody>
      </p:sp>
      <p:sp>
        <p:nvSpPr>
          <p:cNvPr id="14" name="Rectangle 13"/>
          <p:cNvSpPr/>
          <p:nvPr/>
        </p:nvSpPr>
        <p:spPr>
          <a:xfrm>
            <a:off x="342076" y="980696"/>
            <a:ext cx="8459845" cy="3737316"/>
          </a:xfrm>
          <a:prstGeom prst="rect">
            <a:avLst/>
          </a:prstGeom>
        </p:spPr>
        <p:txBody>
          <a:bodyPr/>
          <a:lstStyle/>
          <a:p>
            <a:pPr lvl="0" rtl="0">
              <a:buChar char="•"/>
            </a:pPr>
            <a:r>
              <a:rPr lang="en-US" sz="1700" b="1" u="sng" dirty="0"/>
              <a:t>Dating Violence </a:t>
            </a:r>
            <a:r>
              <a:rPr lang="en-US" sz="1700" dirty="0"/>
              <a:t>– Violence committed by a person who is or has been in a social relationship of a romantic or intimate nature with the victim.</a:t>
            </a:r>
          </a:p>
          <a:p>
            <a:pPr lvl="0" rtl="0"/>
            <a:endParaRPr lang="en-US" sz="800" dirty="0"/>
          </a:p>
          <a:p>
            <a:pPr lvl="0" rtl="0">
              <a:buChar char="•"/>
            </a:pPr>
            <a:r>
              <a:rPr lang="en-US" sz="1700" b="1" u="sng" dirty="0"/>
              <a:t>Domestic Violence </a:t>
            </a:r>
            <a:r>
              <a:rPr lang="en-US" sz="1700" dirty="0"/>
              <a:t>– A felony or misdemeanor </a:t>
            </a:r>
            <a:r>
              <a:rPr lang="en-US" sz="1700" b="1" u="sng" dirty="0"/>
              <a:t>crime of violence </a:t>
            </a:r>
            <a:r>
              <a:rPr lang="en-US" sz="1700" dirty="0"/>
              <a:t>committed; </a:t>
            </a:r>
          </a:p>
          <a:p>
            <a:pPr marL="742950" lvl="1" indent="-285750" rtl="0">
              <a:buFont typeface="Courier New" panose="02070309020205020404" pitchFamily="49" charset="0"/>
              <a:buChar char="o"/>
            </a:pPr>
            <a:r>
              <a:rPr lang="en-US" sz="1500" dirty="0"/>
              <a:t>by a current or former spouse, </a:t>
            </a:r>
          </a:p>
          <a:p>
            <a:pPr marL="742950" lvl="1" indent="-285750" rtl="0">
              <a:buFont typeface="Courier New" panose="02070309020205020404" pitchFamily="49" charset="0"/>
              <a:buChar char="o"/>
            </a:pPr>
            <a:r>
              <a:rPr lang="en-US" sz="1500" dirty="0"/>
              <a:t>person with whom the victims shares a child in common, </a:t>
            </a:r>
          </a:p>
          <a:p>
            <a:pPr marL="742950" lvl="1" indent="-285750" rtl="0">
              <a:buFont typeface="Courier New" panose="02070309020205020404" pitchFamily="49" charset="0"/>
              <a:buChar char="o"/>
            </a:pPr>
            <a:r>
              <a:rPr lang="en-US" sz="1500" dirty="0"/>
              <a:t>a person who currently or formerly cohabited with as a spouse or intimate partner, </a:t>
            </a:r>
          </a:p>
          <a:p>
            <a:pPr marL="742950" lvl="1" indent="-285750" rtl="0">
              <a:buFont typeface="Courier New" panose="02070309020205020404" pitchFamily="49" charset="0"/>
              <a:buChar char="o"/>
            </a:pPr>
            <a:r>
              <a:rPr lang="en-US" sz="1500" dirty="0"/>
              <a:t>a person situated to a spouse of the victim under domestic or family violence laws of their jurisdiction, </a:t>
            </a:r>
          </a:p>
          <a:p>
            <a:pPr marL="742950" lvl="1" indent="-285750" rtl="0">
              <a:buFont typeface="Courier New" panose="02070309020205020404" pitchFamily="49" charset="0"/>
              <a:buChar char="o"/>
            </a:pPr>
            <a:r>
              <a:rPr lang="en-US" sz="1500" dirty="0"/>
              <a:t>by any other person against an adult or youth victim who is protected from that person’s acts under the domestic or family violence laws of the jurisdiction which the crime occurred. </a:t>
            </a:r>
          </a:p>
          <a:p>
            <a:pPr marL="628650" lvl="1" indent="-171450" rtl="0">
              <a:buFont typeface="Courier New" panose="02070309020205020404" pitchFamily="49" charset="0"/>
              <a:buChar char="o"/>
            </a:pPr>
            <a:endParaRPr lang="en-US" sz="800" dirty="0"/>
          </a:p>
          <a:p>
            <a:pPr lvl="0" rtl="0">
              <a:buChar char="•"/>
            </a:pPr>
            <a:r>
              <a:rPr lang="en-US" sz="1700" b="1" u="sng" dirty="0"/>
              <a:t>Stalking</a:t>
            </a:r>
            <a:r>
              <a:rPr lang="en-US" sz="1700" dirty="0"/>
              <a:t> – Engaging in a </a:t>
            </a:r>
            <a:r>
              <a:rPr lang="en-US" sz="1700" b="1" u="sng" dirty="0"/>
              <a:t>course of conduct </a:t>
            </a:r>
            <a:r>
              <a:rPr lang="en-US" sz="1700" dirty="0"/>
              <a:t>directed at a specific person that would cause a reasonable person to;</a:t>
            </a:r>
          </a:p>
          <a:p>
            <a:pPr marL="742950" lvl="1" indent="-285750" rtl="0">
              <a:buFont typeface="Courier New" panose="02070309020205020404" pitchFamily="49" charset="0"/>
              <a:buChar char="o"/>
            </a:pPr>
            <a:r>
              <a:rPr lang="en-US" sz="1500" dirty="0"/>
              <a:t>fear for the person’s safety or safety of others; or </a:t>
            </a:r>
          </a:p>
          <a:p>
            <a:pPr marL="742950" lvl="1" indent="-285750" rtl="0">
              <a:buFont typeface="Courier New" panose="02070309020205020404" pitchFamily="49" charset="0"/>
              <a:buChar char="o"/>
            </a:pPr>
            <a:r>
              <a:rPr lang="en-US" sz="1500" dirty="0"/>
              <a:t>suffer substantial emotional distress. </a:t>
            </a:r>
          </a:p>
        </p:txBody>
      </p:sp>
    </p:spTree>
    <p:extLst>
      <p:ext uri="{BB962C8B-B14F-4D97-AF65-F5344CB8AC3E}">
        <p14:creationId xmlns:p14="http://schemas.microsoft.com/office/powerpoint/2010/main" val="4172117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2" y="96695"/>
            <a:ext cx="6335016" cy="523220"/>
          </a:xfrm>
          <a:prstGeom prst="rect">
            <a:avLst/>
          </a:prstGeom>
          <a:noFill/>
        </p:spPr>
        <p:txBody>
          <a:bodyPr wrap="square" rtlCol="0">
            <a:spAutoFit/>
          </a:bodyPr>
          <a:lstStyle/>
          <a:p>
            <a:pPr algn="ctr"/>
            <a:r>
              <a:rPr lang="en-US" sz="2800" dirty="0">
                <a:latin typeface="Minion Pro"/>
              </a:rPr>
              <a:t>Arrests/Disciplinary Referrals </a:t>
            </a:r>
          </a:p>
        </p:txBody>
      </p:sp>
      <p:sp>
        <p:nvSpPr>
          <p:cNvPr id="3" name="TextBox 2"/>
          <p:cNvSpPr txBox="1"/>
          <p:nvPr/>
        </p:nvSpPr>
        <p:spPr>
          <a:xfrm>
            <a:off x="680866" y="922967"/>
            <a:ext cx="7782268" cy="3847207"/>
          </a:xfrm>
          <a:prstGeom prst="rect">
            <a:avLst/>
          </a:prstGeom>
          <a:noFill/>
        </p:spPr>
        <p:txBody>
          <a:bodyPr wrap="square" rtlCol="0">
            <a:spAutoFit/>
          </a:bodyPr>
          <a:lstStyle/>
          <a:p>
            <a:pPr marL="285750" indent="-285750">
              <a:buFont typeface="Arial" panose="020B0604020202020204" pitchFamily="34" charset="0"/>
              <a:buChar char="•"/>
            </a:pPr>
            <a:r>
              <a:rPr lang="en-US" sz="1700" b="1" u="sng" dirty="0"/>
              <a:t>Weapons Violations</a:t>
            </a:r>
            <a:r>
              <a:rPr lang="en-US" sz="1700" dirty="0"/>
              <a:t>. – Violations of laws prohibiting the manufacture, sale, purchase, transportation, possession, concealment, or use of firearms, cutting instruments, explosives, incendiary devices, or other deadly weapons. </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700" b="1" u="sng" dirty="0"/>
              <a:t>Drug Abuse Violations </a:t>
            </a:r>
            <a:r>
              <a:rPr lang="en-US" sz="1700" dirty="0"/>
              <a:t>– Violation of laws prohibiting the production, distribution, cultivation, importation, and/or use of certain controlled substances and the equipment utilized in their preparation and/or use. Arrests for violations of state or local laws specifically those relating to the unlawful possession, sale, use, growing, manufacturing and making of narcotic drugs.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700" b="1" u="sng" dirty="0"/>
              <a:t>Liquor Laws Violations </a:t>
            </a:r>
            <a:r>
              <a:rPr lang="en-US" sz="1700" dirty="0"/>
              <a:t>– Violation of state or local laws or ordinances prohibiting the manufacture, sale, purchase, transportation, possession, our use of alcoholic beverages, not including driving under the influence offenses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95800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236742" y="124079"/>
            <a:ext cx="6335016" cy="523220"/>
          </a:xfrm>
          <a:prstGeom prst="rect">
            <a:avLst/>
          </a:prstGeom>
          <a:noFill/>
        </p:spPr>
        <p:txBody>
          <a:bodyPr wrap="square" rtlCol="0">
            <a:spAutoFit/>
          </a:bodyPr>
          <a:lstStyle/>
          <a:p>
            <a:pPr algn="ctr"/>
            <a:r>
              <a:rPr lang="en-US" sz="2800" dirty="0" err="1">
                <a:latin typeface="Minion Pro"/>
              </a:rPr>
              <a:t>Clery</a:t>
            </a:r>
            <a:r>
              <a:rPr lang="en-US" sz="2800" dirty="0">
                <a:latin typeface="Minion Pro"/>
              </a:rPr>
              <a:t> Geography</a:t>
            </a:r>
          </a:p>
        </p:txBody>
      </p:sp>
      <p:sp>
        <p:nvSpPr>
          <p:cNvPr id="3" name="TextBox 2"/>
          <p:cNvSpPr txBox="1"/>
          <p:nvPr/>
        </p:nvSpPr>
        <p:spPr>
          <a:xfrm>
            <a:off x="730204" y="898177"/>
            <a:ext cx="7348091" cy="3600986"/>
          </a:xfrm>
          <a:prstGeom prst="rect">
            <a:avLst/>
          </a:prstGeom>
          <a:noFill/>
        </p:spPr>
        <p:txBody>
          <a:bodyPr wrap="square" rtlCol="0">
            <a:spAutoFit/>
          </a:bodyPr>
          <a:lstStyle/>
          <a:p>
            <a:pPr marL="285750" indent="-285750">
              <a:buFont typeface="Arial" panose="020B0604020202020204" pitchFamily="34" charset="0"/>
              <a:buChar char="•"/>
            </a:pPr>
            <a:r>
              <a:rPr lang="en-US" sz="1600" b="1" u="sng" dirty="0"/>
              <a:t>On</a:t>
            </a:r>
            <a:r>
              <a:rPr lang="en-US" sz="1600" u="sng" dirty="0"/>
              <a:t> </a:t>
            </a:r>
            <a:r>
              <a:rPr lang="en-US" sz="1600" b="1" u="sng" dirty="0"/>
              <a:t>Campus</a:t>
            </a:r>
            <a:r>
              <a:rPr lang="en-US" sz="1600" dirty="0"/>
              <a:t>- Property owned or controlled by UNT that is reasonably contiguous to one another and directly support or relates to UNT’s education purpose. </a:t>
            </a:r>
          </a:p>
          <a:p>
            <a:pPr marL="742950" lvl="1" indent="-285750">
              <a:buFont typeface="Courier New" panose="02070309020205020404" pitchFamily="49" charset="0"/>
              <a:buChar char="o"/>
            </a:pPr>
            <a:r>
              <a:rPr lang="en-US" sz="1600" dirty="0"/>
              <a:t>Main Campus (i.e. Hurley, Willis, GAB, Union, and Life Science).</a:t>
            </a:r>
          </a:p>
          <a:p>
            <a:pPr marL="742950" lvl="1" indent="-285750">
              <a:buFont typeface="Wingdings" panose="05000000000000000000" pitchFamily="2" charset="2"/>
              <a:buChar char="Ø"/>
            </a:pPr>
            <a:endParaRPr lang="en-US" sz="1000" dirty="0"/>
          </a:p>
          <a:p>
            <a:pPr marL="285750" indent="-285750">
              <a:buFont typeface="Arial" panose="020B0604020202020204" pitchFamily="34" charset="0"/>
              <a:buChar char="•"/>
            </a:pPr>
            <a:r>
              <a:rPr lang="en-US" sz="1600" b="1" u="sng" dirty="0"/>
              <a:t>Public Property</a:t>
            </a:r>
            <a:r>
              <a:rPr lang="en-US" sz="1600" dirty="0"/>
              <a:t>- All public property , including thoroughfares, streets, sidewalks, and parking facilities, that is within campus, or immediately adjacent to and accessible from the campus.</a:t>
            </a:r>
          </a:p>
          <a:p>
            <a:pPr marL="742950" lvl="1" indent="-285750">
              <a:buFont typeface="Courier New" panose="02070309020205020404" pitchFamily="49" charset="0"/>
              <a:buChar char="o"/>
            </a:pPr>
            <a:r>
              <a:rPr lang="en-US" sz="1600" dirty="0"/>
              <a:t>Highland Street (including sidewalks), North Texas Blvd, or Ave A in front Fry Street Bars. </a:t>
            </a:r>
          </a:p>
          <a:p>
            <a:pPr lvl="1"/>
            <a:endParaRPr lang="en-US" sz="1000" dirty="0"/>
          </a:p>
          <a:p>
            <a:pPr marL="285750" indent="-285750">
              <a:buFont typeface="Arial" panose="020B0604020202020204" pitchFamily="34" charset="0"/>
              <a:buChar char="•"/>
            </a:pPr>
            <a:r>
              <a:rPr lang="en-US" sz="1600" b="1" u="sng" dirty="0"/>
              <a:t>Non-Campus</a:t>
            </a:r>
            <a:r>
              <a:rPr lang="en-US" sz="1600" dirty="0"/>
              <a:t>- Buildings or property owned or controlled by an officially recognized student organization or buildings owned or controlled by UNT for educational purposes, is frequently used by student that is not within Main Campus. </a:t>
            </a:r>
          </a:p>
          <a:p>
            <a:pPr marL="742950" lvl="1" indent="-285750">
              <a:buFont typeface="Courier New" panose="02070309020205020404" pitchFamily="49" charset="0"/>
              <a:buChar char="o"/>
            </a:pPr>
            <a:r>
              <a:rPr lang="en-US" sz="1600" dirty="0"/>
              <a:t>Discovery Park, UNT on the Square, Library Annex, or </a:t>
            </a:r>
            <a:r>
              <a:rPr lang="en-US" sz="1600" dirty="0" smtClean="0"/>
              <a:t>RUAC.</a:t>
            </a:r>
          </a:p>
          <a:p>
            <a:pPr marL="742950" lvl="1" indent="-285750">
              <a:buFont typeface="Courier New" panose="02070309020205020404" pitchFamily="49" charset="0"/>
              <a:buChar char="o"/>
            </a:pPr>
            <a:r>
              <a:rPr lang="en-US" sz="1600" dirty="0" smtClean="0"/>
              <a:t>Including Study Abroad and Student Organization Travel Locations. </a:t>
            </a:r>
            <a:endParaRPr lang="en-US" sz="1600" b="1" u="sng" dirty="0"/>
          </a:p>
        </p:txBody>
      </p:sp>
    </p:spTree>
    <p:extLst>
      <p:ext uri="{BB962C8B-B14F-4D97-AF65-F5344CB8AC3E}">
        <p14:creationId xmlns:p14="http://schemas.microsoft.com/office/powerpoint/2010/main" val="3704416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3831" y="1914320"/>
            <a:ext cx="6052144" cy="646331"/>
          </a:xfrm>
          <a:prstGeom prst="rect">
            <a:avLst/>
          </a:prstGeom>
          <a:noFill/>
        </p:spPr>
        <p:txBody>
          <a:bodyPr wrap="square" rtlCol="0">
            <a:spAutoFit/>
          </a:bodyPr>
          <a:lstStyle/>
          <a:p>
            <a:pPr algn="ctr"/>
            <a:r>
              <a:rPr lang="en-US" sz="3600" dirty="0" smtClean="0">
                <a:latin typeface="Minion Pro"/>
              </a:rPr>
              <a:t>Public Notification</a:t>
            </a:r>
            <a:endParaRPr lang="en-US" sz="3600" dirty="0">
              <a:latin typeface="Minion Pro"/>
            </a:endParaRPr>
          </a:p>
        </p:txBody>
      </p:sp>
    </p:spTree>
    <p:extLst>
      <p:ext uri="{BB962C8B-B14F-4D97-AF65-F5344CB8AC3E}">
        <p14:creationId xmlns:p14="http://schemas.microsoft.com/office/powerpoint/2010/main" val="4204977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2" y="195371"/>
            <a:ext cx="6335016" cy="523220"/>
          </a:xfrm>
          <a:prstGeom prst="rect">
            <a:avLst/>
          </a:prstGeom>
          <a:noFill/>
        </p:spPr>
        <p:txBody>
          <a:bodyPr wrap="square" rtlCol="0">
            <a:spAutoFit/>
          </a:bodyPr>
          <a:lstStyle/>
          <a:p>
            <a:pPr algn="ctr"/>
            <a:r>
              <a:rPr lang="en-US" sz="2800" dirty="0">
                <a:latin typeface="Minion Pro"/>
              </a:rPr>
              <a:t>Alerting Campus Community</a:t>
            </a:r>
          </a:p>
        </p:txBody>
      </p:sp>
      <p:sp>
        <p:nvSpPr>
          <p:cNvPr id="3" name="TextBox 2"/>
          <p:cNvSpPr txBox="1"/>
          <p:nvPr/>
        </p:nvSpPr>
        <p:spPr>
          <a:xfrm>
            <a:off x="680866" y="1297937"/>
            <a:ext cx="7782268" cy="2585323"/>
          </a:xfrm>
          <a:prstGeom prst="rect">
            <a:avLst/>
          </a:prstGeom>
          <a:noFill/>
        </p:spPr>
        <p:txBody>
          <a:bodyPr wrap="square" rtlCol="0">
            <a:spAutoFit/>
          </a:bodyPr>
          <a:lstStyle/>
          <a:p>
            <a:pPr marL="285750" indent="-285750">
              <a:buFont typeface="Arial" panose="020B0604020202020204" pitchFamily="34" charset="0"/>
              <a:buChar char="•"/>
            </a:pPr>
            <a:r>
              <a:rPr lang="en-US" b="1" u="sng" dirty="0">
                <a:latin typeface="Minion Pro"/>
              </a:rPr>
              <a:t>Timely Warnings</a:t>
            </a:r>
            <a:r>
              <a:rPr lang="en-US" dirty="0">
                <a:latin typeface="Minion Pro"/>
              </a:rPr>
              <a:t> - A warning to the community that must be issued for any </a:t>
            </a:r>
            <a:r>
              <a:rPr lang="en-US" dirty="0" err="1">
                <a:latin typeface="Minion Pro"/>
              </a:rPr>
              <a:t>Clery</a:t>
            </a:r>
            <a:r>
              <a:rPr lang="en-US" dirty="0">
                <a:latin typeface="Minion Pro"/>
              </a:rPr>
              <a:t> Crime that occurs on UNT’s </a:t>
            </a:r>
            <a:r>
              <a:rPr lang="en-US" dirty="0" err="1">
                <a:latin typeface="Minion Pro"/>
              </a:rPr>
              <a:t>Clery</a:t>
            </a:r>
            <a:r>
              <a:rPr lang="en-US" dirty="0">
                <a:latin typeface="Minion Pro"/>
              </a:rPr>
              <a:t> Geography </a:t>
            </a:r>
            <a:r>
              <a:rPr lang="en-US" b="1" dirty="0">
                <a:latin typeface="Minion Pro"/>
              </a:rPr>
              <a:t>and</a:t>
            </a:r>
            <a:r>
              <a:rPr lang="en-US" dirty="0">
                <a:latin typeface="Minion Pro"/>
              </a:rPr>
              <a:t> is considered to represent a </a:t>
            </a:r>
            <a:r>
              <a:rPr lang="en-US" dirty="0">
                <a:solidFill>
                  <a:srgbClr val="FF0000"/>
                </a:solidFill>
                <a:latin typeface="Minion Pro"/>
              </a:rPr>
              <a:t>serious or continuing threat </a:t>
            </a:r>
            <a:r>
              <a:rPr lang="en-US" dirty="0">
                <a:latin typeface="Minion Pro"/>
              </a:rPr>
              <a:t>to students and employees. </a:t>
            </a:r>
          </a:p>
          <a:p>
            <a:pPr marL="285750" indent="-285750">
              <a:buFont typeface="Arial" panose="020B0604020202020204" pitchFamily="34" charset="0"/>
              <a:buChar char="•"/>
            </a:pPr>
            <a:endParaRPr lang="en-US" dirty="0">
              <a:latin typeface="Minion Pro"/>
            </a:endParaRPr>
          </a:p>
          <a:p>
            <a:pPr marL="285750" indent="-285750">
              <a:buFont typeface="Arial" panose="020B0604020202020204" pitchFamily="34" charset="0"/>
              <a:buChar char="•"/>
            </a:pPr>
            <a:r>
              <a:rPr lang="en-US" b="1" u="sng" dirty="0">
                <a:latin typeface="Minion Pro"/>
              </a:rPr>
              <a:t>Emergency Notification </a:t>
            </a:r>
            <a:r>
              <a:rPr lang="en-US" dirty="0">
                <a:latin typeface="Minion Pro"/>
              </a:rPr>
              <a:t>– A notification that must be initiated for any </a:t>
            </a:r>
            <a:r>
              <a:rPr lang="en-US" dirty="0">
                <a:solidFill>
                  <a:srgbClr val="FF0000"/>
                </a:solidFill>
                <a:latin typeface="Minion Pro"/>
              </a:rPr>
              <a:t>significant emergency or dangerous situation involving an immediate threat</a:t>
            </a:r>
            <a:r>
              <a:rPr lang="en-US" dirty="0">
                <a:latin typeface="Minion Pro"/>
              </a:rPr>
              <a:t> to the health or safety of students or employees occurring on the campus.  </a:t>
            </a:r>
          </a:p>
        </p:txBody>
      </p:sp>
    </p:spTree>
    <p:extLst>
      <p:ext uri="{BB962C8B-B14F-4D97-AF65-F5344CB8AC3E}">
        <p14:creationId xmlns:p14="http://schemas.microsoft.com/office/powerpoint/2010/main" val="3965730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875" y="142854"/>
            <a:ext cx="1371600" cy="1371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325" y="2861900"/>
            <a:ext cx="2145800" cy="15544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112" y="191391"/>
            <a:ext cx="2059593" cy="1371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2326" y="2970625"/>
            <a:ext cx="2438400" cy="1371600"/>
          </a:xfrm>
          <a:prstGeom prst="rect">
            <a:avLst/>
          </a:prstGeom>
        </p:spPr>
      </p:pic>
      <p:sp>
        <p:nvSpPr>
          <p:cNvPr id="8" name="TextBox 7"/>
          <p:cNvSpPr txBox="1"/>
          <p:nvPr/>
        </p:nvSpPr>
        <p:spPr>
          <a:xfrm>
            <a:off x="79883" y="4157559"/>
            <a:ext cx="2823347" cy="369332"/>
          </a:xfrm>
          <a:prstGeom prst="rect">
            <a:avLst/>
          </a:prstGeom>
          <a:noFill/>
          <a:ln>
            <a:solidFill>
              <a:schemeClr val="tx1"/>
            </a:solidFill>
          </a:ln>
        </p:spPr>
        <p:txBody>
          <a:bodyPr wrap="square" rtlCol="0">
            <a:spAutoFit/>
          </a:bodyPr>
          <a:lstStyle/>
          <a:p>
            <a:pPr algn="ctr"/>
            <a:r>
              <a:rPr lang="en-US" dirty="0"/>
              <a:t>Timely Warning</a:t>
            </a:r>
          </a:p>
        </p:txBody>
      </p:sp>
      <p:sp>
        <p:nvSpPr>
          <p:cNvPr id="12" name="TextBox 11"/>
          <p:cNvSpPr txBox="1"/>
          <p:nvPr/>
        </p:nvSpPr>
        <p:spPr>
          <a:xfrm>
            <a:off x="5336601" y="2009262"/>
            <a:ext cx="2795828" cy="369332"/>
          </a:xfrm>
          <a:prstGeom prst="rect">
            <a:avLst/>
          </a:prstGeom>
          <a:noFill/>
          <a:ln>
            <a:solidFill>
              <a:schemeClr val="tx1"/>
            </a:solidFill>
          </a:ln>
        </p:spPr>
        <p:txBody>
          <a:bodyPr wrap="square" rtlCol="0">
            <a:spAutoFit/>
          </a:bodyPr>
          <a:lstStyle/>
          <a:p>
            <a:pPr algn="ctr"/>
            <a:r>
              <a:rPr lang="en-US" dirty="0"/>
              <a:t>Emergency Notification</a:t>
            </a:r>
          </a:p>
        </p:txBody>
      </p:sp>
      <p:cxnSp>
        <p:nvCxnSpPr>
          <p:cNvPr id="14" name="Straight Arrow Connector 13"/>
          <p:cNvCxnSpPr/>
          <p:nvPr/>
        </p:nvCxnSpPr>
        <p:spPr>
          <a:xfrm flipV="1">
            <a:off x="7624386" y="1588200"/>
            <a:ext cx="376040" cy="3958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5485166" y="1580937"/>
            <a:ext cx="174350" cy="37857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5471743" y="2396316"/>
            <a:ext cx="264637" cy="4132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7624386" y="2378594"/>
            <a:ext cx="209292" cy="48330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1489810" y="3648214"/>
            <a:ext cx="2" cy="4595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6397" t="4981" r="6382" b="41125"/>
          <a:stretch/>
        </p:blipFill>
        <p:spPr>
          <a:xfrm>
            <a:off x="231425" y="57715"/>
            <a:ext cx="2986601" cy="3456823"/>
          </a:xfrm>
          <a:prstGeom prst="rect">
            <a:avLst/>
          </a:prstGeom>
        </p:spPr>
      </p:pic>
    </p:spTree>
    <p:extLst>
      <p:ext uri="{BB962C8B-B14F-4D97-AF65-F5344CB8AC3E}">
        <p14:creationId xmlns:p14="http://schemas.microsoft.com/office/powerpoint/2010/main" val="2720053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236742" y="58295"/>
            <a:ext cx="6335016" cy="523220"/>
          </a:xfrm>
          <a:prstGeom prst="rect">
            <a:avLst/>
          </a:prstGeom>
          <a:noFill/>
        </p:spPr>
        <p:txBody>
          <a:bodyPr wrap="square" rtlCol="0">
            <a:spAutoFit/>
          </a:bodyPr>
          <a:lstStyle/>
          <a:p>
            <a:pPr algn="ctr"/>
            <a:r>
              <a:rPr lang="en-US" sz="2800" dirty="0">
                <a:latin typeface="Minion Pro"/>
              </a:rPr>
              <a:t>Daily Crime Log</a:t>
            </a:r>
          </a:p>
        </p:txBody>
      </p:sp>
      <p:sp>
        <p:nvSpPr>
          <p:cNvPr id="3" name="TextBox 2"/>
          <p:cNvSpPr txBox="1"/>
          <p:nvPr/>
        </p:nvSpPr>
        <p:spPr>
          <a:xfrm>
            <a:off x="736782" y="700090"/>
            <a:ext cx="7966464" cy="3000821"/>
          </a:xfrm>
          <a:prstGeom prst="rect">
            <a:avLst/>
          </a:prstGeom>
          <a:noFill/>
        </p:spPr>
        <p:txBody>
          <a:bodyPr wrap="square" rtlCol="0">
            <a:spAutoFit/>
          </a:bodyPr>
          <a:lstStyle/>
          <a:p>
            <a:r>
              <a:rPr lang="en-US" b="1" u="sng" dirty="0">
                <a:latin typeface="Minion Pro"/>
              </a:rPr>
              <a:t>Daily Crime Log </a:t>
            </a:r>
            <a:r>
              <a:rPr lang="en-US" sz="1700" dirty="0">
                <a:latin typeface="Minion Pro"/>
              </a:rPr>
              <a:t>– A record of criminal incidents and/or alleged criminal incidents that are reported to the UNT Police Department and made available to the public.  The log must contain the following:</a:t>
            </a:r>
          </a:p>
          <a:p>
            <a:endParaRPr lang="en-US" sz="1000" dirty="0">
              <a:latin typeface="Minion Pro"/>
            </a:endParaRPr>
          </a:p>
          <a:p>
            <a:pPr marL="285750" indent="-285750">
              <a:buFont typeface="Arial" panose="020B0604020202020204" pitchFamily="34" charset="0"/>
              <a:buChar char="•"/>
            </a:pPr>
            <a:r>
              <a:rPr lang="en-US" sz="1700" dirty="0">
                <a:latin typeface="Minion Pro"/>
              </a:rPr>
              <a:t>Date the crime was </a:t>
            </a:r>
            <a:r>
              <a:rPr lang="en-US" sz="1700" dirty="0" smtClean="0">
                <a:latin typeface="Minion Pro"/>
              </a:rPr>
              <a:t>reported</a:t>
            </a:r>
            <a:endParaRPr lang="en-US" sz="1700" dirty="0">
              <a:latin typeface="Minion Pro"/>
            </a:endParaRPr>
          </a:p>
          <a:p>
            <a:pPr marL="285750" indent="-285750">
              <a:buFont typeface="Arial" panose="020B0604020202020204" pitchFamily="34" charset="0"/>
              <a:buChar char="•"/>
            </a:pPr>
            <a:r>
              <a:rPr lang="en-US" sz="1700" dirty="0">
                <a:latin typeface="Minion Pro"/>
              </a:rPr>
              <a:t>Date and time the crime </a:t>
            </a:r>
            <a:r>
              <a:rPr lang="en-US" sz="1700" dirty="0" smtClean="0">
                <a:latin typeface="Minion Pro"/>
              </a:rPr>
              <a:t>occurred</a:t>
            </a:r>
            <a:endParaRPr lang="en-US" sz="1700" dirty="0">
              <a:latin typeface="Minion Pro"/>
            </a:endParaRPr>
          </a:p>
          <a:p>
            <a:pPr marL="285750" indent="-285750">
              <a:buFont typeface="Arial" panose="020B0604020202020204" pitchFamily="34" charset="0"/>
              <a:buChar char="•"/>
            </a:pPr>
            <a:r>
              <a:rPr lang="en-US" sz="1700" dirty="0">
                <a:latin typeface="Minion Pro"/>
              </a:rPr>
              <a:t>Nature of the </a:t>
            </a:r>
            <a:r>
              <a:rPr lang="en-US" sz="1700" dirty="0" smtClean="0">
                <a:latin typeface="Minion Pro"/>
              </a:rPr>
              <a:t>crime</a:t>
            </a:r>
            <a:endParaRPr lang="en-US" sz="1700" dirty="0">
              <a:latin typeface="Minion Pro"/>
            </a:endParaRPr>
          </a:p>
          <a:p>
            <a:pPr marL="285750" indent="-285750">
              <a:buFont typeface="Arial" panose="020B0604020202020204" pitchFamily="34" charset="0"/>
              <a:buChar char="•"/>
            </a:pPr>
            <a:r>
              <a:rPr lang="en-US" sz="1700" dirty="0">
                <a:latin typeface="Minion Pro"/>
              </a:rPr>
              <a:t>General Location of the </a:t>
            </a:r>
            <a:r>
              <a:rPr lang="en-US" sz="1700" dirty="0" smtClean="0">
                <a:latin typeface="Minion Pro"/>
              </a:rPr>
              <a:t>crime</a:t>
            </a:r>
            <a:endParaRPr lang="en-US" sz="1700" dirty="0">
              <a:latin typeface="Minion Pro"/>
            </a:endParaRPr>
          </a:p>
          <a:p>
            <a:pPr marL="285750" indent="-285750">
              <a:buFont typeface="Arial" panose="020B0604020202020204" pitchFamily="34" charset="0"/>
              <a:buChar char="•"/>
            </a:pPr>
            <a:r>
              <a:rPr lang="en-US" sz="1700" dirty="0">
                <a:latin typeface="Minion Pro"/>
              </a:rPr>
              <a:t>Disposition of the Complaint, if </a:t>
            </a:r>
            <a:r>
              <a:rPr lang="en-US" sz="1700" dirty="0" smtClean="0">
                <a:latin typeface="Minion Pro"/>
              </a:rPr>
              <a:t>known </a:t>
            </a:r>
            <a:endParaRPr lang="en-US" sz="1700" dirty="0">
              <a:latin typeface="Minion Pro"/>
            </a:endParaRPr>
          </a:p>
          <a:p>
            <a:pPr marL="285750" indent="-285750">
              <a:buFont typeface="Arial" panose="020B0604020202020204" pitchFamily="34" charset="0"/>
              <a:buChar char="•"/>
            </a:pPr>
            <a:endParaRPr lang="en-US" sz="800" dirty="0">
              <a:latin typeface="Minion Pro"/>
            </a:endParaRPr>
          </a:p>
          <a:p>
            <a:pPr algn="ctr"/>
            <a:r>
              <a:rPr lang="en-US" sz="1700" dirty="0">
                <a:latin typeface="Minion Pro"/>
              </a:rPr>
              <a:t>The Daily Crime Log is the most comprehensive list of crime reports on campus.</a:t>
            </a:r>
          </a:p>
          <a:p>
            <a:endParaRPr lang="en-US" sz="1700" dirty="0"/>
          </a:p>
        </p:txBody>
      </p:sp>
      <p:sp>
        <p:nvSpPr>
          <p:cNvPr id="5" name="TextBox 4"/>
          <p:cNvSpPr txBox="1"/>
          <p:nvPr/>
        </p:nvSpPr>
        <p:spPr>
          <a:xfrm>
            <a:off x="2535784" y="3522325"/>
            <a:ext cx="4072432" cy="1077218"/>
          </a:xfrm>
          <a:prstGeom prst="rect">
            <a:avLst/>
          </a:prstGeom>
          <a:noFill/>
        </p:spPr>
        <p:txBody>
          <a:bodyPr wrap="square" rtlCol="0">
            <a:spAutoFit/>
          </a:bodyPr>
          <a:lstStyle/>
          <a:p>
            <a:pPr algn="ctr"/>
            <a:r>
              <a:rPr lang="en-US" sz="1600" dirty="0"/>
              <a:t>Crime Log can be attained at:</a:t>
            </a:r>
            <a:endParaRPr lang="en-US" sz="1600" dirty="0">
              <a:solidFill>
                <a:srgbClr val="FF0000"/>
              </a:solidFill>
            </a:endParaRPr>
          </a:p>
          <a:p>
            <a:pPr algn="ctr"/>
            <a:r>
              <a:rPr lang="en-US" sz="1600" dirty="0"/>
              <a:t>UNT website- </a:t>
            </a:r>
            <a:r>
              <a:rPr lang="en-US" sz="1600" dirty="0">
                <a:hlinkClick r:id="rId3"/>
              </a:rPr>
              <a:t>http://police.unt.edu/CrimeLog.html</a:t>
            </a:r>
            <a:r>
              <a:rPr lang="en-US" sz="1600" dirty="0"/>
              <a:t> or</a:t>
            </a:r>
          </a:p>
          <a:p>
            <a:pPr algn="ctr"/>
            <a:r>
              <a:rPr lang="en-US" sz="1600" dirty="0"/>
              <a:t>UNT Police Department (1700 Wilshire St) </a:t>
            </a:r>
          </a:p>
        </p:txBody>
      </p:sp>
    </p:spTree>
    <p:extLst>
      <p:ext uri="{BB962C8B-B14F-4D97-AF65-F5344CB8AC3E}">
        <p14:creationId xmlns:p14="http://schemas.microsoft.com/office/powerpoint/2010/main" val="707119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769" y="357007"/>
            <a:ext cx="6492240" cy="3972286"/>
          </a:xfrm>
          <a:prstGeom prst="rect">
            <a:avLst/>
          </a:prstGeom>
        </p:spPr>
      </p:pic>
    </p:spTree>
    <p:extLst>
      <p:ext uri="{BB962C8B-B14F-4D97-AF65-F5344CB8AC3E}">
        <p14:creationId xmlns:p14="http://schemas.microsoft.com/office/powerpoint/2010/main" val="1938465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236742" y="171728"/>
            <a:ext cx="6335016" cy="523220"/>
          </a:xfrm>
          <a:prstGeom prst="rect">
            <a:avLst/>
          </a:prstGeom>
          <a:noFill/>
        </p:spPr>
        <p:txBody>
          <a:bodyPr wrap="square" rtlCol="0">
            <a:spAutoFit/>
          </a:bodyPr>
          <a:lstStyle/>
          <a:p>
            <a:pPr algn="ctr"/>
            <a:r>
              <a:rPr lang="en-US" sz="2800" dirty="0">
                <a:latin typeface="Minion Pro"/>
              </a:rPr>
              <a:t>Fire Log</a:t>
            </a:r>
          </a:p>
        </p:txBody>
      </p:sp>
      <p:sp>
        <p:nvSpPr>
          <p:cNvPr id="3" name="TextBox 2"/>
          <p:cNvSpPr txBox="1"/>
          <p:nvPr/>
        </p:nvSpPr>
        <p:spPr>
          <a:xfrm>
            <a:off x="627926" y="1045067"/>
            <a:ext cx="7571759" cy="2723823"/>
          </a:xfrm>
          <a:prstGeom prst="rect">
            <a:avLst/>
          </a:prstGeom>
          <a:noFill/>
        </p:spPr>
        <p:txBody>
          <a:bodyPr wrap="square" rtlCol="0">
            <a:spAutoFit/>
          </a:bodyPr>
          <a:lstStyle/>
          <a:p>
            <a:r>
              <a:rPr lang="en-US" b="1" u="sng" dirty="0">
                <a:latin typeface="Minion Pro"/>
              </a:rPr>
              <a:t>Fire Log </a:t>
            </a:r>
            <a:r>
              <a:rPr lang="en-US" sz="1700" dirty="0">
                <a:latin typeface="Minion Pro"/>
              </a:rPr>
              <a:t>– A record of any fire that occurs in an on-campus student facility. The log must contain the following:</a:t>
            </a:r>
          </a:p>
          <a:p>
            <a:endParaRPr lang="en-US" sz="1700" dirty="0">
              <a:latin typeface="Minion Pro"/>
            </a:endParaRPr>
          </a:p>
          <a:p>
            <a:pPr marL="285750" indent="-285750">
              <a:buFont typeface="Arial" panose="020B0604020202020204" pitchFamily="34" charset="0"/>
              <a:buChar char="•"/>
            </a:pPr>
            <a:r>
              <a:rPr lang="en-US" sz="1700" dirty="0">
                <a:latin typeface="Minion Pro"/>
              </a:rPr>
              <a:t>The date the fire was </a:t>
            </a:r>
            <a:r>
              <a:rPr lang="en-US" sz="1700" dirty="0" smtClean="0">
                <a:latin typeface="Minion Pro"/>
              </a:rPr>
              <a:t>reported</a:t>
            </a:r>
            <a:endParaRPr lang="en-US" sz="1700" dirty="0">
              <a:latin typeface="Minion Pro"/>
            </a:endParaRPr>
          </a:p>
          <a:p>
            <a:pPr marL="285750" indent="-285750">
              <a:buFont typeface="Arial" panose="020B0604020202020204" pitchFamily="34" charset="0"/>
              <a:buChar char="•"/>
            </a:pPr>
            <a:r>
              <a:rPr lang="en-US" sz="1700" dirty="0">
                <a:latin typeface="Minion Pro"/>
              </a:rPr>
              <a:t>Date and time the </a:t>
            </a:r>
            <a:r>
              <a:rPr lang="en-US" sz="1700" dirty="0" smtClean="0">
                <a:latin typeface="Minion Pro"/>
              </a:rPr>
              <a:t>fire</a:t>
            </a:r>
            <a:endParaRPr lang="en-US" sz="1700" dirty="0">
              <a:latin typeface="Minion Pro"/>
            </a:endParaRPr>
          </a:p>
          <a:p>
            <a:pPr marL="285750" indent="-285750">
              <a:buFont typeface="Arial" panose="020B0604020202020204" pitchFamily="34" charset="0"/>
              <a:buChar char="•"/>
            </a:pPr>
            <a:r>
              <a:rPr lang="en-US" sz="1700" dirty="0">
                <a:latin typeface="Minion Pro"/>
              </a:rPr>
              <a:t>Nature of the </a:t>
            </a:r>
            <a:r>
              <a:rPr lang="en-US" sz="1700" dirty="0" smtClean="0">
                <a:latin typeface="Minion Pro"/>
              </a:rPr>
              <a:t>fire</a:t>
            </a:r>
            <a:endParaRPr lang="en-US" sz="1700" dirty="0">
              <a:latin typeface="Minion Pro"/>
            </a:endParaRPr>
          </a:p>
          <a:p>
            <a:pPr marL="285750" indent="-285750">
              <a:buFont typeface="Arial" panose="020B0604020202020204" pitchFamily="34" charset="0"/>
              <a:buChar char="•"/>
            </a:pPr>
            <a:r>
              <a:rPr lang="en-US" sz="1700" dirty="0">
                <a:latin typeface="Minion Pro"/>
              </a:rPr>
              <a:t>General location of the </a:t>
            </a:r>
            <a:r>
              <a:rPr lang="en-US" sz="1700" dirty="0" smtClean="0">
                <a:latin typeface="Minion Pro"/>
              </a:rPr>
              <a:t>fire</a:t>
            </a:r>
          </a:p>
          <a:p>
            <a:endParaRPr lang="en-US" sz="1700" dirty="0"/>
          </a:p>
          <a:p>
            <a:endParaRPr lang="en-US" sz="1700" dirty="0"/>
          </a:p>
          <a:p>
            <a:endParaRPr lang="en-US" sz="1700" dirty="0"/>
          </a:p>
        </p:txBody>
      </p:sp>
      <p:sp>
        <p:nvSpPr>
          <p:cNvPr id="5" name="TextBox 4"/>
          <p:cNvSpPr txBox="1"/>
          <p:nvPr/>
        </p:nvSpPr>
        <p:spPr>
          <a:xfrm>
            <a:off x="772964" y="3260614"/>
            <a:ext cx="7598072" cy="646331"/>
          </a:xfrm>
          <a:prstGeom prst="rect">
            <a:avLst/>
          </a:prstGeom>
          <a:noFill/>
        </p:spPr>
        <p:txBody>
          <a:bodyPr wrap="square" rtlCol="0">
            <a:spAutoFit/>
          </a:bodyPr>
          <a:lstStyle/>
          <a:p>
            <a:r>
              <a:rPr lang="en-US" dirty="0">
                <a:latin typeface="Minion Pro"/>
              </a:rPr>
              <a:t>A copy of the Fire Log can be found at UNT’s Risk Management’s Office.</a:t>
            </a:r>
          </a:p>
          <a:p>
            <a:pPr algn="ctr"/>
            <a:r>
              <a:rPr lang="en-US" dirty="0">
                <a:latin typeface="Minion Pro"/>
              </a:rPr>
              <a:t>(700 North Texas Blvd)</a:t>
            </a:r>
          </a:p>
        </p:txBody>
      </p:sp>
    </p:spTree>
    <p:extLst>
      <p:ext uri="{BB962C8B-B14F-4D97-AF65-F5344CB8AC3E}">
        <p14:creationId xmlns:p14="http://schemas.microsoft.com/office/powerpoint/2010/main" val="3755274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256477" y="143815"/>
            <a:ext cx="6631045" cy="523220"/>
          </a:xfrm>
          <a:prstGeom prst="rect">
            <a:avLst/>
          </a:prstGeom>
          <a:noFill/>
        </p:spPr>
        <p:txBody>
          <a:bodyPr wrap="square" rtlCol="0">
            <a:spAutoFit/>
          </a:bodyPr>
          <a:lstStyle/>
          <a:p>
            <a:pPr algn="ctr"/>
            <a:r>
              <a:rPr lang="en-US" sz="2800" dirty="0">
                <a:latin typeface="Minion Pro"/>
              </a:rPr>
              <a:t>Annual Security and Fire Safety Report</a:t>
            </a:r>
          </a:p>
        </p:txBody>
      </p:sp>
      <p:sp>
        <p:nvSpPr>
          <p:cNvPr id="5" name="TextBox 4"/>
          <p:cNvSpPr txBox="1"/>
          <p:nvPr/>
        </p:nvSpPr>
        <p:spPr>
          <a:xfrm>
            <a:off x="1059125" y="813410"/>
            <a:ext cx="7163897" cy="3939540"/>
          </a:xfrm>
          <a:prstGeom prst="rect">
            <a:avLst/>
          </a:prstGeom>
          <a:noFill/>
        </p:spPr>
        <p:txBody>
          <a:bodyPr wrap="square" rtlCol="0">
            <a:spAutoFit/>
          </a:bodyPr>
          <a:lstStyle/>
          <a:p>
            <a:r>
              <a:rPr lang="en-US" b="1" u="sng" dirty="0">
                <a:latin typeface="Minion Pro"/>
              </a:rPr>
              <a:t>ASFSR</a:t>
            </a:r>
            <a:r>
              <a:rPr lang="en-US" dirty="0">
                <a:latin typeface="Minion Pro"/>
              </a:rPr>
              <a:t> – </a:t>
            </a:r>
            <a:r>
              <a:rPr lang="en-US" dirty="0" smtClean="0">
                <a:latin typeface="Minion Pro"/>
              </a:rPr>
              <a:t>Annual </a:t>
            </a:r>
            <a:r>
              <a:rPr lang="en-US" dirty="0">
                <a:latin typeface="Minion Pro"/>
              </a:rPr>
              <a:t>report published and distributed by the University no later than October 1st of each year that describes campus safety and security policies and reports University crime and fire </a:t>
            </a:r>
            <a:r>
              <a:rPr lang="en-US" dirty="0" smtClean="0">
                <a:latin typeface="Minion Pro"/>
              </a:rPr>
              <a:t>statistics. </a:t>
            </a:r>
            <a:endParaRPr lang="en-US" dirty="0">
              <a:latin typeface="Minion Pro"/>
            </a:endParaRPr>
          </a:p>
          <a:p>
            <a:endParaRPr lang="en-US" sz="800" dirty="0">
              <a:latin typeface="Minion Pro"/>
            </a:endParaRPr>
          </a:p>
          <a:p>
            <a:r>
              <a:rPr lang="en-US" dirty="0" smtClean="0">
                <a:latin typeface="Minion Pro"/>
              </a:rPr>
              <a:t>Includes:</a:t>
            </a:r>
          </a:p>
          <a:p>
            <a:pPr marL="285750" indent="-285750">
              <a:buFont typeface="Arial" panose="020B0604020202020204" pitchFamily="34" charset="0"/>
              <a:buChar char="•"/>
            </a:pPr>
            <a:r>
              <a:rPr lang="en-US" dirty="0" smtClean="0">
                <a:latin typeface="Minion Pro"/>
              </a:rPr>
              <a:t>Crime Reporting Information</a:t>
            </a:r>
          </a:p>
          <a:p>
            <a:pPr marL="285750" indent="-285750">
              <a:buFont typeface="Arial" panose="020B0604020202020204" pitchFamily="34" charset="0"/>
              <a:buChar char="•"/>
            </a:pPr>
            <a:r>
              <a:rPr lang="en-US" dirty="0" smtClean="0">
                <a:latin typeface="Minion Pro"/>
              </a:rPr>
              <a:t>UNT policies pertaining to safety</a:t>
            </a:r>
          </a:p>
          <a:p>
            <a:pPr marL="285750" indent="-285750">
              <a:buFont typeface="Arial" panose="020B0604020202020204" pitchFamily="34" charset="0"/>
              <a:buChar char="•"/>
            </a:pPr>
            <a:r>
              <a:rPr lang="en-US" dirty="0" smtClean="0">
                <a:latin typeface="Minion Pro"/>
              </a:rPr>
              <a:t>Evacuation and Emergency Procedures </a:t>
            </a:r>
            <a:endParaRPr lang="en-US" dirty="0">
              <a:latin typeface="Minion Pro"/>
            </a:endParaRPr>
          </a:p>
          <a:p>
            <a:pPr marL="285750" indent="-285750">
              <a:buFont typeface="Arial" panose="020B0604020202020204" pitchFamily="34" charset="0"/>
              <a:buChar char="•"/>
            </a:pPr>
            <a:r>
              <a:rPr lang="en-US" dirty="0" smtClean="0">
                <a:latin typeface="Minion Pro"/>
              </a:rPr>
              <a:t>Resource information</a:t>
            </a:r>
          </a:p>
          <a:p>
            <a:pPr marL="285750" indent="-285750">
              <a:buFont typeface="Arial" panose="020B0604020202020204" pitchFamily="34" charset="0"/>
              <a:buChar char="•"/>
            </a:pPr>
            <a:r>
              <a:rPr lang="en-US" dirty="0" smtClean="0">
                <a:latin typeface="Minion Pro"/>
              </a:rPr>
              <a:t>Institutional disciplinary procedures</a:t>
            </a:r>
          </a:p>
          <a:p>
            <a:pPr marL="285750" indent="-285750">
              <a:buFont typeface="Arial" panose="020B0604020202020204" pitchFamily="34" charset="0"/>
              <a:buChar char="•"/>
            </a:pPr>
            <a:r>
              <a:rPr lang="en-US" dirty="0" smtClean="0">
                <a:latin typeface="Minion Pro"/>
              </a:rPr>
              <a:t>Public </a:t>
            </a:r>
            <a:r>
              <a:rPr lang="en-US" dirty="0">
                <a:latin typeface="Minion Pro"/>
              </a:rPr>
              <a:t>s</a:t>
            </a:r>
            <a:r>
              <a:rPr lang="en-US" dirty="0" smtClean="0">
                <a:latin typeface="Minion Pro"/>
              </a:rPr>
              <a:t>afety </a:t>
            </a:r>
            <a:r>
              <a:rPr lang="en-US" dirty="0">
                <a:latin typeface="Minion Pro"/>
              </a:rPr>
              <a:t>p</a:t>
            </a:r>
            <a:r>
              <a:rPr lang="en-US" dirty="0" smtClean="0">
                <a:latin typeface="Minion Pro"/>
              </a:rPr>
              <a:t>rogram information </a:t>
            </a:r>
          </a:p>
          <a:p>
            <a:endParaRPr lang="en-US" sz="800" dirty="0"/>
          </a:p>
          <a:p>
            <a:pPr algn="ctr"/>
            <a:r>
              <a:rPr lang="en-US" dirty="0">
                <a:latin typeface="Minion Pro"/>
              </a:rPr>
              <a:t>Annual Security and Fire Safety Report can be found at:</a:t>
            </a:r>
          </a:p>
          <a:p>
            <a:pPr algn="ctr"/>
            <a:r>
              <a:rPr lang="en-US" dirty="0">
                <a:latin typeface="Minion Pro"/>
                <a:hlinkClick r:id="rId3"/>
              </a:rPr>
              <a:t>http://clery.unt.edu</a:t>
            </a:r>
            <a:r>
              <a:rPr lang="en-US" dirty="0">
                <a:latin typeface="Minion Pro"/>
              </a:rPr>
              <a:t> </a:t>
            </a:r>
          </a:p>
          <a:p>
            <a:pPr algn="ctr"/>
            <a:endParaRPr lang="en-US" dirty="0"/>
          </a:p>
        </p:txBody>
      </p:sp>
    </p:spTree>
    <p:extLst>
      <p:ext uri="{BB962C8B-B14F-4D97-AF65-F5344CB8AC3E}">
        <p14:creationId xmlns:p14="http://schemas.microsoft.com/office/powerpoint/2010/main" val="3121206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3" name="Title 2"/>
          <p:cNvSpPr>
            <a:spLocks noGrp="1"/>
          </p:cNvSpPr>
          <p:nvPr>
            <p:ph type="title"/>
          </p:nvPr>
        </p:nvSpPr>
        <p:spPr>
          <a:xfrm>
            <a:off x="457200" y="-123249"/>
            <a:ext cx="8229600" cy="857250"/>
          </a:xfrm>
        </p:spPr>
        <p:txBody>
          <a:bodyPr>
            <a:normAutofit/>
          </a:bodyPr>
          <a:lstStyle/>
          <a:p>
            <a:r>
              <a:rPr lang="en-US" sz="2800" dirty="0">
                <a:latin typeface="Minion Pro"/>
              </a:rPr>
              <a:t>Agenda</a:t>
            </a:r>
          </a:p>
        </p:txBody>
      </p:sp>
      <p:sp>
        <p:nvSpPr>
          <p:cNvPr id="4" name="TextBox 3"/>
          <p:cNvSpPr txBox="1"/>
          <p:nvPr/>
        </p:nvSpPr>
        <p:spPr>
          <a:xfrm>
            <a:off x="809145" y="559698"/>
            <a:ext cx="7644121" cy="4016484"/>
          </a:xfrm>
          <a:prstGeom prst="rect">
            <a:avLst/>
          </a:prstGeom>
          <a:noFill/>
        </p:spPr>
        <p:txBody>
          <a:bodyPr wrap="square" rtlCol="0">
            <a:spAutoFit/>
          </a:bodyPr>
          <a:lstStyle/>
          <a:p>
            <a:pPr marL="285750" indent="-285750">
              <a:buFont typeface="Arial" panose="020B0604020202020204" pitchFamily="34" charset="0"/>
              <a:buChar char="•"/>
            </a:pPr>
            <a:r>
              <a:rPr lang="en-US" sz="1700" dirty="0">
                <a:latin typeface="Minion Pro"/>
              </a:rPr>
              <a:t>The “Jeanne </a:t>
            </a:r>
            <a:r>
              <a:rPr lang="en-US" sz="1700" dirty="0" err="1">
                <a:latin typeface="Minion Pro"/>
              </a:rPr>
              <a:t>Clery</a:t>
            </a:r>
            <a:r>
              <a:rPr lang="en-US" sz="1700" dirty="0">
                <a:latin typeface="Minion Pro"/>
              </a:rPr>
              <a:t> Act”:</a:t>
            </a:r>
          </a:p>
          <a:p>
            <a:pPr marL="742950" lvl="1" indent="-285750">
              <a:buFont typeface="Courier New" panose="02070309020205020404" pitchFamily="49" charset="0"/>
              <a:buChar char="o"/>
            </a:pPr>
            <a:r>
              <a:rPr lang="en-US" sz="1700" dirty="0">
                <a:latin typeface="Minion Pro"/>
              </a:rPr>
              <a:t>History</a:t>
            </a:r>
          </a:p>
          <a:p>
            <a:pPr marL="742950" lvl="1" indent="-285750">
              <a:buFont typeface="Courier New" panose="02070309020205020404" pitchFamily="49" charset="0"/>
              <a:buChar char="o"/>
            </a:pPr>
            <a:r>
              <a:rPr lang="en-US" sz="1700" dirty="0">
                <a:latin typeface="Minion Pro"/>
              </a:rPr>
              <a:t>Consequences for violating</a:t>
            </a:r>
          </a:p>
          <a:p>
            <a:pPr marL="742950" lvl="1" indent="-285750">
              <a:buFont typeface="Courier New" panose="02070309020205020404" pitchFamily="49" charset="0"/>
              <a:buChar char="o"/>
            </a:pPr>
            <a:r>
              <a:rPr lang="en-US" sz="1700" dirty="0">
                <a:latin typeface="Minion Pro"/>
              </a:rPr>
              <a:t>Requirements</a:t>
            </a:r>
          </a:p>
          <a:p>
            <a:pPr marL="285750" indent="-285750">
              <a:buFont typeface="Arial" panose="020B0604020202020204" pitchFamily="34" charset="0"/>
              <a:buChar char="•"/>
            </a:pPr>
            <a:r>
              <a:rPr lang="en-US" sz="1700" dirty="0">
                <a:latin typeface="Minion Pro"/>
              </a:rPr>
              <a:t>What is a Campus Security Authority (CSA)</a:t>
            </a:r>
          </a:p>
          <a:p>
            <a:pPr marL="742950" lvl="1" indent="-285750">
              <a:buFont typeface="Courier New" panose="02070309020205020404" pitchFamily="49" charset="0"/>
              <a:buChar char="o"/>
            </a:pPr>
            <a:r>
              <a:rPr lang="en-US" sz="1700" dirty="0">
                <a:latin typeface="Minion Pro"/>
              </a:rPr>
              <a:t>Who is a CSA</a:t>
            </a:r>
          </a:p>
          <a:p>
            <a:pPr marL="742950" lvl="1" indent="-285750">
              <a:buFont typeface="Courier New" panose="02070309020205020404" pitchFamily="49" charset="0"/>
              <a:buChar char="o"/>
            </a:pPr>
            <a:r>
              <a:rPr lang="en-US" sz="1700" dirty="0">
                <a:latin typeface="Minion Pro"/>
              </a:rPr>
              <a:t>CSA Responsibilities</a:t>
            </a:r>
          </a:p>
          <a:p>
            <a:pPr marL="285750" indent="-285750">
              <a:buFont typeface="Arial" panose="020B0604020202020204" pitchFamily="34" charset="0"/>
              <a:buChar char="•"/>
            </a:pPr>
            <a:r>
              <a:rPr lang="en-US" sz="1700" dirty="0" err="1">
                <a:latin typeface="Minion Pro"/>
              </a:rPr>
              <a:t>Clery</a:t>
            </a:r>
            <a:r>
              <a:rPr lang="en-US" sz="1700" dirty="0">
                <a:latin typeface="Minion Pro"/>
              </a:rPr>
              <a:t> Crimes and their reporting requirements:</a:t>
            </a:r>
          </a:p>
          <a:p>
            <a:pPr marL="742950" lvl="1" indent="-285750">
              <a:buFont typeface="Courier New" panose="02070309020205020404" pitchFamily="49" charset="0"/>
              <a:buChar char="o"/>
            </a:pPr>
            <a:r>
              <a:rPr lang="en-US" sz="1700" dirty="0" err="1">
                <a:latin typeface="Minion Pro"/>
              </a:rPr>
              <a:t>Clery</a:t>
            </a:r>
            <a:r>
              <a:rPr lang="en-US" sz="1700" dirty="0">
                <a:latin typeface="Minion Pro"/>
              </a:rPr>
              <a:t> Crimes</a:t>
            </a:r>
          </a:p>
          <a:p>
            <a:pPr marL="742950" lvl="1" indent="-285750">
              <a:buFont typeface="Courier New" panose="02070309020205020404" pitchFamily="49" charset="0"/>
              <a:buChar char="o"/>
            </a:pPr>
            <a:r>
              <a:rPr lang="en-US" sz="1700" dirty="0" err="1">
                <a:latin typeface="Minion Pro"/>
              </a:rPr>
              <a:t>Clery</a:t>
            </a:r>
            <a:r>
              <a:rPr lang="en-US" sz="1700" dirty="0">
                <a:latin typeface="Minion Pro"/>
              </a:rPr>
              <a:t> Geography</a:t>
            </a:r>
          </a:p>
          <a:p>
            <a:pPr marL="742950" lvl="1" indent="-285750">
              <a:buFont typeface="Courier New" panose="02070309020205020404" pitchFamily="49" charset="0"/>
              <a:buChar char="o"/>
            </a:pPr>
            <a:r>
              <a:rPr lang="en-US" sz="1700" dirty="0">
                <a:latin typeface="Minion Pro"/>
              </a:rPr>
              <a:t>Alerts</a:t>
            </a:r>
          </a:p>
          <a:p>
            <a:pPr marL="742950" lvl="1" indent="-285750">
              <a:buFont typeface="Courier New" panose="02070309020205020404" pitchFamily="49" charset="0"/>
              <a:buChar char="o"/>
            </a:pPr>
            <a:r>
              <a:rPr lang="en-US" sz="1700" dirty="0">
                <a:latin typeface="Minion Pro"/>
              </a:rPr>
              <a:t>Logs</a:t>
            </a:r>
          </a:p>
          <a:p>
            <a:pPr marL="285750" indent="-285750">
              <a:buFont typeface="Arial" panose="020B0604020202020204" pitchFamily="34" charset="0"/>
              <a:buChar char="•"/>
            </a:pPr>
            <a:r>
              <a:rPr lang="en-US" sz="1700" dirty="0">
                <a:latin typeface="Minion Pro"/>
              </a:rPr>
              <a:t>CSA Report:</a:t>
            </a:r>
          </a:p>
          <a:p>
            <a:pPr marL="742950" lvl="1" indent="-285750">
              <a:buFont typeface="Courier New" panose="02070309020205020404" pitchFamily="49" charset="0"/>
              <a:buChar char="o"/>
            </a:pPr>
            <a:r>
              <a:rPr lang="en-US" sz="1700" dirty="0">
                <a:latin typeface="Minion Pro"/>
              </a:rPr>
              <a:t>What is a CSA Report</a:t>
            </a:r>
          </a:p>
          <a:p>
            <a:pPr marL="742950" lvl="1" indent="-285750">
              <a:buFont typeface="Courier New" panose="02070309020205020404" pitchFamily="49" charset="0"/>
              <a:buChar char="o"/>
            </a:pPr>
            <a:r>
              <a:rPr lang="en-US" sz="1700" dirty="0">
                <a:latin typeface="Minion Pro"/>
              </a:rPr>
              <a:t>Correctly completing a CSA Report </a:t>
            </a:r>
          </a:p>
        </p:txBody>
      </p:sp>
    </p:spTree>
    <p:extLst>
      <p:ext uri="{BB962C8B-B14F-4D97-AF65-F5344CB8AC3E}">
        <p14:creationId xmlns:p14="http://schemas.microsoft.com/office/powerpoint/2010/main" val="667990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126553" y="200730"/>
            <a:ext cx="6890892" cy="523220"/>
          </a:xfrm>
          <a:prstGeom prst="rect">
            <a:avLst/>
          </a:prstGeom>
          <a:noFill/>
        </p:spPr>
        <p:txBody>
          <a:bodyPr wrap="square" rtlCol="0">
            <a:spAutoFit/>
          </a:bodyPr>
          <a:lstStyle/>
          <a:p>
            <a:pPr algn="ctr"/>
            <a:r>
              <a:rPr lang="en-US" sz="2800" dirty="0">
                <a:latin typeface="Minion Pro"/>
              </a:rPr>
              <a:t>Annual Security and Fire Safety </a:t>
            </a:r>
            <a:r>
              <a:rPr lang="en-US" sz="2800" dirty="0" smtClean="0">
                <a:latin typeface="Minion Pro"/>
              </a:rPr>
              <a:t>Report</a:t>
            </a:r>
            <a:endParaRPr lang="en-US" sz="2800" dirty="0">
              <a:latin typeface="Minion Pro"/>
            </a:endParaRPr>
          </a:p>
        </p:txBody>
      </p:sp>
      <p:sp>
        <p:nvSpPr>
          <p:cNvPr id="5" name="TextBox 4"/>
          <p:cNvSpPr txBox="1"/>
          <p:nvPr/>
        </p:nvSpPr>
        <p:spPr>
          <a:xfrm>
            <a:off x="355234" y="1100134"/>
            <a:ext cx="8433530" cy="270843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inion Pro"/>
              </a:rPr>
              <a:t>Institution must include a statement on </a:t>
            </a:r>
            <a:r>
              <a:rPr lang="en-US" dirty="0">
                <a:latin typeface="Minion Pro"/>
              </a:rPr>
              <a:t>how UNT will </a:t>
            </a:r>
            <a:r>
              <a:rPr lang="en-US" b="1" dirty="0">
                <a:latin typeface="Minion Pro"/>
              </a:rPr>
              <a:t>protect the confidentiality </a:t>
            </a:r>
            <a:r>
              <a:rPr lang="en-US" dirty="0">
                <a:latin typeface="Minion Pro"/>
              </a:rPr>
              <a:t>of the victim.</a:t>
            </a:r>
          </a:p>
          <a:p>
            <a:endParaRPr lang="en-US" sz="1000" dirty="0">
              <a:latin typeface="Minion Pro"/>
            </a:endParaRPr>
          </a:p>
          <a:p>
            <a:pPr lvl="1"/>
            <a:r>
              <a:rPr lang="en-US" dirty="0">
                <a:latin typeface="Minion Pro"/>
              </a:rPr>
              <a:t>This includes letting them know:</a:t>
            </a:r>
          </a:p>
          <a:p>
            <a:pPr lvl="1"/>
            <a:endParaRPr lang="en-US" sz="800" dirty="0">
              <a:latin typeface="Minion Pro"/>
            </a:endParaRPr>
          </a:p>
          <a:p>
            <a:pPr marL="1200150" lvl="2" indent="-285750">
              <a:buFont typeface="Courier New" panose="02070309020205020404" pitchFamily="49" charset="0"/>
              <a:buChar char="o"/>
            </a:pPr>
            <a:r>
              <a:rPr lang="en-US" dirty="0">
                <a:latin typeface="Minion Pro"/>
              </a:rPr>
              <a:t>Personal identifying information will not be included on publicly available records.</a:t>
            </a:r>
          </a:p>
          <a:p>
            <a:pPr marL="1085850" lvl="2" indent="-171450">
              <a:buFont typeface="Courier New" panose="02070309020205020404" pitchFamily="49" charset="0"/>
              <a:buChar char="o"/>
            </a:pPr>
            <a:endParaRPr lang="en-US" sz="800" dirty="0">
              <a:latin typeface="Minion Pro"/>
            </a:endParaRPr>
          </a:p>
          <a:p>
            <a:pPr marL="1200150" lvl="2" indent="-285750">
              <a:buFont typeface="Courier New" panose="02070309020205020404" pitchFamily="49" charset="0"/>
              <a:buChar char="o"/>
            </a:pPr>
            <a:r>
              <a:rPr lang="en-US" dirty="0">
                <a:latin typeface="Minion Pro"/>
              </a:rPr>
              <a:t>Accommodations or protective measure provided, to the extent that it does not interfere with these accommodations or protective measures. </a:t>
            </a:r>
          </a:p>
        </p:txBody>
      </p:sp>
    </p:spTree>
    <p:extLst>
      <p:ext uri="{BB962C8B-B14F-4D97-AF65-F5344CB8AC3E}">
        <p14:creationId xmlns:p14="http://schemas.microsoft.com/office/powerpoint/2010/main" val="4113246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3626" y="1953790"/>
            <a:ext cx="7380984" cy="646331"/>
          </a:xfrm>
          <a:prstGeom prst="rect">
            <a:avLst/>
          </a:prstGeom>
          <a:noFill/>
        </p:spPr>
        <p:txBody>
          <a:bodyPr wrap="square" rtlCol="0">
            <a:spAutoFit/>
          </a:bodyPr>
          <a:lstStyle/>
          <a:p>
            <a:pPr algn="ctr"/>
            <a:r>
              <a:rPr lang="en-US" sz="3600" dirty="0">
                <a:latin typeface="Minion Pro"/>
              </a:rPr>
              <a:t>CSA Responsibilities </a:t>
            </a:r>
          </a:p>
        </p:txBody>
      </p:sp>
    </p:spTree>
    <p:extLst>
      <p:ext uri="{BB962C8B-B14F-4D97-AF65-F5344CB8AC3E}">
        <p14:creationId xmlns:p14="http://schemas.microsoft.com/office/powerpoint/2010/main" val="2618954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 y="-7620"/>
            <a:ext cx="9144000" cy="5151120"/>
          </a:xfrm>
          <a:prstGeom prst="rect">
            <a:avLst/>
          </a:prstGeom>
        </p:spPr>
      </p:pic>
      <p:sp>
        <p:nvSpPr>
          <p:cNvPr id="10" name="Content Placeholder 5"/>
          <p:cNvSpPr txBox="1">
            <a:spLocks/>
          </p:cNvSpPr>
          <p:nvPr/>
        </p:nvSpPr>
        <p:spPr>
          <a:xfrm>
            <a:off x="584665" y="766791"/>
            <a:ext cx="7970601" cy="264925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Minion Pro"/>
                <a:cs typeface="Minion Pro"/>
              </a:rPr>
              <a:t>Report to the UNT Police Department all alleged </a:t>
            </a:r>
            <a:r>
              <a:rPr lang="en-US" sz="1800" dirty="0" err="1">
                <a:latin typeface="Minion Pro"/>
                <a:cs typeface="Minion Pro"/>
              </a:rPr>
              <a:t>Clery</a:t>
            </a:r>
            <a:r>
              <a:rPr lang="en-US" sz="1800" dirty="0">
                <a:latin typeface="Minion Pro"/>
                <a:cs typeface="Minion Pro"/>
              </a:rPr>
              <a:t> crimes reported to you as a CSA. </a:t>
            </a:r>
          </a:p>
          <a:p>
            <a:pPr lvl="1">
              <a:buFont typeface="Wingdings" panose="05000000000000000000" pitchFamily="2" charset="2"/>
              <a:buChar char="Ø"/>
            </a:pPr>
            <a:r>
              <a:rPr lang="en-US" sz="1400" dirty="0">
                <a:latin typeface="Minion Pro"/>
                <a:cs typeface="Minion Pro"/>
              </a:rPr>
              <a:t>Does </a:t>
            </a:r>
            <a:r>
              <a:rPr lang="en-US" sz="1400" b="1" dirty="0">
                <a:solidFill>
                  <a:srgbClr val="FF0000"/>
                </a:solidFill>
                <a:latin typeface="Minion Pro"/>
                <a:cs typeface="Minion Pro"/>
              </a:rPr>
              <a:t>Not</a:t>
            </a:r>
            <a:r>
              <a:rPr lang="en-US" sz="1400" dirty="0">
                <a:latin typeface="Minion Pro"/>
                <a:cs typeface="Minion Pro"/>
              </a:rPr>
              <a:t> include </a:t>
            </a:r>
            <a:r>
              <a:rPr lang="en-US" sz="1400" dirty="0" smtClean="0">
                <a:latin typeface="Minion Pro"/>
                <a:cs typeface="Minion Pro"/>
              </a:rPr>
              <a:t>incidents: </a:t>
            </a:r>
          </a:p>
          <a:p>
            <a:pPr lvl="2">
              <a:buFont typeface="Courier New" panose="02070309020205020404" pitchFamily="49" charset="0"/>
              <a:buChar char="o"/>
            </a:pPr>
            <a:r>
              <a:rPr lang="en-US" sz="1400" dirty="0">
                <a:latin typeface="Minion Pro"/>
                <a:cs typeface="Minion Pro"/>
              </a:rPr>
              <a:t>O</a:t>
            </a:r>
            <a:r>
              <a:rPr lang="en-US" sz="1400" dirty="0" smtClean="0">
                <a:latin typeface="Minion Pro"/>
                <a:cs typeface="Minion Pro"/>
              </a:rPr>
              <a:t>verheard in hallway </a:t>
            </a:r>
          </a:p>
          <a:p>
            <a:pPr lvl="2">
              <a:buFont typeface="Courier New" panose="02070309020205020404" pitchFamily="49" charset="0"/>
              <a:buChar char="o"/>
            </a:pPr>
            <a:r>
              <a:rPr lang="en-US" sz="1400" dirty="0">
                <a:latin typeface="Minion Pro"/>
                <a:cs typeface="Minion Pro"/>
              </a:rPr>
              <a:t>I</a:t>
            </a:r>
            <a:r>
              <a:rPr lang="en-US" sz="1400" dirty="0" smtClean="0">
                <a:latin typeface="Minion Pro"/>
                <a:cs typeface="Minion Pro"/>
              </a:rPr>
              <a:t>f </a:t>
            </a:r>
            <a:r>
              <a:rPr lang="en-US" sz="1400" dirty="0">
                <a:latin typeface="Minion Pro"/>
                <a:cs typeface="Minion Pro"/>
              </a:rPr>
              <a:t>student mentions during classroom </a:t>
            </a:r>
            <a:r>
              <a:rPr lang="en-US" sz="1400" dirty="0" smtClean="0">
                <a:latin typeface="Minion Pro"/>
                <a:cs typeface="Minion Pro"/>
              </a:rPr>
              <a:t>discussion </a:t>
            </a:r>
          </a:p>
          <a:p>
            <a:pPr lvl="2">
              <a:buFont typeface="Courier New" panose="02070309020205020404" pitchFamily="49" charset="0"/>
              <a:buChar char="o"/>
            </a:pPr>
            <a:r>
              <a:rPr lang="en-US" sz="1400" dirty="0">
                <a:latin typeface="Minion Pro"/>
                <a:cs typeface="Minion Pro"/>
              </a:rPr>
              <a:t>D</a:t>
            </a:r>
            <a:r>
              <a:rPr lang="en-US" sz="1400" dirty="0" smtClean="0">
                <a:latin typeface="Minion Pro"/>
                <a:cs typeface="Minion Pro"/>
              </a:rPr>
              <a:t>uring </a:t>
            </a:r>
            <a:r>
              <a:rPr lang="en-US" sz="1400" dirty="0">
                <a:latin typeface="Minion Pro"/>
                <a:cs typeface="Minion Pro"/>
              </a:rPr>
              <a:t>a </a:t>
            </a:r>
            <a:r>
              <a:rPr lang="en-US" sz="1400" dirty="0" smtClean="0">
                <a:latin typeface="Minion Pro"/>
                <a:cs typeface="Minion Pro"/>
              </a:rPr>
              <a:t>speech </a:t>
            </a:r>
          </a:p>
          <a:p>
            <a:pPr lvl="2">
              <a:buFont typeface="Courier New" panose="02070309020205020404" pitchFamily="49" charset="0"/>
              <a:buChar char="o"/>
            </a:pPr>
            <a:r>
              <a:rPr lang="en-US" sz="1400" dirty="0" smtClean="0">
                <a:latin typeface="Minion Pro"/>
                <a:cs typeface="Minion Pro"/>
              </a:rPr>
              <a:t>In a workshop </a:t>
            </a:r>
          </a:p>
          <a:p>
            <a:pPr lvl="2">
              <a:buFont typeface="Courier New" panose="02070309020205020404" pitchFamily="49" charset="0"/>
              <a:buChar char="o"/>
            </a:pPr>
            <a:r>
              <a:rPr lang="en-US" sz="1400" dirty="0" smtClean="0">
                <a:latin typeface="Minion Pro"/>
                <a:cs typeface="Minion Pro"/>
              </a:rPr>
              <a:t>A group presentation </a:t>
            </a:r>
          </a:p>
          <a:p>
            <a:pPr lvl="2">
              <a:buFont typeface="Courier New" panose="02070309020205020404" pitchFamily="49" charset="0"/>
              <a:buChar char="o"/>
            </a:pPr>
            <a:r>
              <a:rPr lang="en-US" sz="1400" dirty="0" smtClean="0">
                <a:latin typeface="Minion Pro"/>
                <a:cs typeface="Minion Pro"/>
              </a:rPr>
              <a:t>Learned about in an </a:t>
            </a:r>
            <a:r>
              <a:rPr lang="en-US" sz="1400" b="1" dirty="0" smtClean="0">
                <a:latin typeface="Minion Pro"/>
                <a:cs typeface="Minion Pro"/>
              </a:rPr>
              <a:t>indirect</a:t>
            </a:r>
            <a:r>
              <a:rPr lang="en-US" sz="1400" dirty="0" smtClean="0">
                <a:latin typeface="Minion Pro"/>
                <a:cs typeface="Minion Pro"/>
              </a:rPr>
              <a:t> manner</a:t>
            </a:r>
            <a:endParaRPr lang="en-US" sz="1400" dirty="0">
              <a:latin typeface="Minion Pro"/>
              <a:cs typeface="Minion Pro"/>
            </a:endParaRPr>
          </a:p>
          <a:p>
            <a:pPr marL="457200" lvl="1" indent="0">
              <a:buNone/>
            </a:pPr>
            <a:endParaRPr lang="en-US" sz="1400" dirty="0">
              <a:latin typeface="Minion Pro"/>
              <a:cs typeface="Minion Pro"/>
            </a:endParaRPr>
          </a:p>
          <a:p>
            <a:r>
              <a:rPr lang="en-US" sz="1800" dirty="0">
                <a:latin typeface="Minion Pro"/>
                <a:cs typeface="Minion Pro"/>
              </a:rPr>
              <a:t>These reports will be used to:</a:t>
            </a:r>
          </a:p>
          <a:p>
            <a:pPr lvl="1">
              <a:buFont typeface="Courier New" panose="02070309020205020404" pitchFamily="49" charset="0"/>
              <a:buChar char="o"/>
            </a:pPr>
            <a:r>
              <a:rPr lang="en-US" sz="1400" dirty="0">
                <a:latin typeface="Minion Pro"/>
                <a:cs typeface="Minion Pro"/>
              </a:rPr>
              <a:t>Fulfill UNT’s responsibility to annually disclose </a:t>
            </a:r>
            <a:r>
              <a:rPr lang="en-US" sz="1400" dirty="0" err="1">
                <a:latin typeface="Minion Pro"/>
                <a:cs typeface="Minion Pro"/>
              </a:rPr>
              <a:t>Clery</a:t>
            </a:r>
            <a:r>
              <a:rPr lang="en-US" sz="1400" dirty="0">
                <a:latin typeface="Minion Pro"/>
                <a:cs typeface="Minion Pro"/>
              </a:rPr>
              <a:t> crime statistics.</a:t>
            </a:r>
          </a:p>
          <a:p>
            <a:pPr lvl="1">
              <a:buFont typeface="Courier New" panose="02070309020205020404" pitchFamily="49" charset="0"/>
              <a:buChar char="o"/>
            </a:pPr>
            <a:r>
              <a:rPr lang="en-US" sz="1400" dirty="0">
                <a:latin typeface="Minion Pro"/>
                <a:cs typeface="Minion Pro"/>
              </a:rPr>
              <a:t>To issue timely warnings for </a:t>
            </a:r>
            <a:r>
              <a:rPr lang="en-US" sz="1400" dirty="0" err="1">
                <a:latin typeface="Minion Pro"/>
                <a:cs typeface="Minion Pro"/>
              </a:rPr>
              <a:t>Clery</a:t>
            </a:r>
            <a:r>
              <a:rPr lang="en-US" sz="1400" dirty="0">
                <a:latin typeface="Minion Pro"/>
                <a:cs typeface="Minion Pro"/>
              </a:rPr>
              <a:t> crimes that pose a threat to the campus community.</a:t>
            </a:r>
          </a:p>
          <a:p>
            <a:pPr lvl="1">
              <a:buFont typeface="Courier New" panose="02070309020205020404" pitchFamily="49" charset="0"/>
              <a:buChar char="o"/>
            </a:pPr>
            <a:r>
              <a:rPr lang="en-US" sz="1400" dirty="0">
                <a:latin typeface="Minion Pro"/>
                <a:cs typeface="Minion Pro"/>
              </a:rPr>
              <a:t>Enter the information on the daily crime log.</a:t>
            </a:r>
          </a:p>
          <a:p>
            <a:pPr lvl="1">
              <a:buFont typeface="Wingdings" panose="05000000000000000000" pitchFamily="2" charset="2"/>
              <a:buChar char="Ø"/>
            </a:pPr>
            <a:endParaRPr lang="en-US" sz="1400" dirty="0">
              <a:latin typeface="Minion Pro"/>
              <a:cs typeface="Minion Pro"/>
            </a:endParaRPr>
          </a:p>
        </p:txBody>
      </p:sp>
      <p:sp>
        <p:nvSpPr>
          <p:cNvPr id="3" name="Title 2"/>
          <p:cNvSpPr>
            <a:spLocks noGrp="1"/>
          </p:cNvSpPr>
          <p:nvPr>
            <p:ph type="title"/>
          </p:nvPr>
        </p:nvSpPr>
        <p:spPr>
          <a:xfrm>
            <a:off x="455167" y="5954"/>
            <a:ext cx="8229600" cy="857250"/>
          </a:xfrm>
        </p:spPr>
        <p:txBody>
          <a:bodyPr>
            <a:normAutofit/>
          </a:bodyPr>
          <a:lstStyle/>
          <a:p>
            <a:r>
              <a:rPr lang="en-US" sz="2800" dirty="0">
                <a:latin typeface="Minion Pro"/>
              </a:rPr>
              <a:t>CSA Responsibilities </a:t>
            </a:r>
          </a:p>
        </p:txBody>
      </p:sp>
    </p:spTree>
    <p:extLst>
      <p:ext uri="{BB962C8B-B14F-4D97-AF65-F5344CB8AC3E}">
        <p14:creationId xmlns:p14="http://schemas.microsoft.com/office/powerpoint/2010/main" val="3442768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 y="-7620"/>
            <a:ext cx="9144000" cy="5151120"/>
          </a:xfrm>
          <a:prstGeom prst="rect">
            <a:avLst/>
          </a:prstGeom>
        </p:spPr>
      </p:pic>
      <p:graphicFrame>
        <p:nvGraphicFramePr>
          <p:cNvPr id="4" name="Diagram 3"/>
          <p:cNvGraphicFramePr/>
          <p:nvPr>
            <p:extLst>
              <p:ext uri="{D42A27DB-BD31-4B8C-83A1-F6EECF244321}">
                <p14:modId xmlns:p14="http://schemas.microsoft.com/office/powerpoint/2010/main" val="2852816168"/>
              </p:ext>
            </p:extLst>
          </p:nvPr>
        </p:nvGraphicFramePr>
        <p:xfrm>
          <a:off x="395961" y="1006498"/>
          <a:ext cx="8147404" cy="3427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455167" y="5954"/>
            <a:ext cx="8229600" cy="857250"/>
          </a:xfrm>
        </p:spPr>
        <p:txBody>
          <a:bodyPr>
            <a:normAutofit/>
          </a:bodyPr>
          <a:lstStyle/>
          <a:p>
            <a:r>
              <a:rPr lang="en-US" sz="2800" dirty="0">
                <a:latin typeface="Minion Pro"/>
              </a:rPr>
              <a:t>CSA Responsibilities </a:t>
            </a:r>
          </a:p>
        </p:txBody>
      </p:sp>
    </p:spTree>
    <p:extLst>
      <p:ext uri="{BB962C8B-B14F-4D97-AF65-F5344CB8AC3E}">
        <p14:creationId xmlns:p14="http://schemas.microsoft.com/office/powerpoint/2010/main" val="2242192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5155" y="19030"/>
            <a:ext cx="6190291" cy="584775"/>
          </a:xfrm>
          <a:prstGeom prst="rect">
            <a:avLst/>
          </a:prstGeom>
          <a:noFill/>
        </p:spPr>
        <p:txBody>
          <a:bodyPr wrap="square" rtlCol="0">
            <a:spAutoFit/>
          </a:bodyPr>
          <a:lstStyle/>
          <a:p>
            <a:pPr algn="ctr"/>
            <a:r>
              <a:rPr lang="en-US" sz="3200" dirty="0" smtClean="0">
                <a:latin typeface="Minion Pro"/>
              </a:rPr>
              <a:t>Reporting</a:t>
            </a:r>
            <a:endParaRPr lang="en-US" sz="3200" dirty="0">
              <a:latin typeface="Minion Pro"/>
            </a:endParaRPr>
          </a:p>
        </p:txBody>
      </p:sp>
      <p:sp>
        <p:nvSpPr>
          <p:cNvPr id="4" name="TextBox 3"/>
          <p:cNvSpPr txBox="1"/>
          <p:nvPr/>
        </p:nvSpPr>
        <p:spPr>
          <a:xfrm>
            <a:off x="230245" y="1006497"/>
            <a:ext cx="4058883" cy="3323987"/>
          </a:xfrm>
          <a:prstGeom prst="rect">
            <a:avLst/>
          </a:prstGeom>
          <a:noFill/>
        </p:spPr>
        <p:txBody>
          <a:bodyPr wrap="square" rtlCol="0">
            <a:spAutoFit/>
          </a:bodyPr>
          <a:lstStyle/>
          <a:p>
            <a:pPr algn="ctr"/>
            <a:r>
              <a:rPr lang="en-US" b="1" dirty="0" smtClean="0">
                <a:latin typeface="Minion Pro"/>
              </a:rPr>
              <a:t>Police Report</a:t>
            </a:r>
            <a:r>
              <a:rPr lang="en-US" dirty="0" smtClean="0">
                <a:latin typeface="Minion Pro"/>
              </a:rPr>
              <a:t>: A report used by the UNT Police Department to initiate a </a:t>
            </a:r>
            <a:r>
              <a:rPr lang="en-US" b="1" i="1" u="sng" dirty="0" smtClean="0">
                <a:latin typeface="Minion Pro"/>
              </a:rPr>
              <a:t>criminal investigation.</a:t>
            </a:r>
          </a:p>
          <a:p>
            <a:pPr algn="ctr"/>
            <a:endParaRPr lang="en-US" b="1" i="1" u="sng" dirty="0" smtClean="0">
              <a:latin typeface="Minion Pro"/>
            </a:endParaRPr>
          </a:p>
          <a:p>
            <a:endParaRPr lang="en-US" sz="1000" dirty="0" smtClean="0">
              <a:latin typeface="Minion Pro"/>
            </a:endParaRPr>
          </a:p>
          <a:p>
            <a:pPr algn="ctr"/>
            <a:r>
              <a:rPr lang="en-US" dirty="0" smtClean="0">
                <a:latin typeface="Minion Pro"/>
              </a:rPr>
              <a:t>UNT Police- 911 or 940-565-3000(1)</a:t>
            </a:r>
          </a:p>
          <a:p>
            <a:pPr algn="ctr"/>
            <a:endParaRPr lang="en-US" sz="1000" dirty="0" smtClean="0">
              <a:latin typeface="Minion Pro"/>
            </a:endParaRPr>
          </a:p>
          <a:p>
            <a:pPr algn="ctr"/>
            <a:r>
              <a:rPr lang="en-US" dirty="0" smtClean="0">
                <a:latin typeface="Minion Pro"/>
                <a:hlinkClick r:id="rId2"/>
              </a:rPr>
              <a:t>www.police.unt.edu</a:t>
            </a:r>
            <a:endParaRPr lang="en-US" dirty="0" smtClean="0">
              <a:latin typeface="Minion Pro"/>
            </a:endParaRPr>
          </a:p>
          <a:p>
            <a:pPr algn="ctr"/>
            <a:endParaRPr lang="en-US" sz="1000" dirty="0" smtClean="0">
              <a:latin typeface="Minion Pro"/>
            </a:endParaRPr>
          </a:p>
          <a:p>
            <a:pPr algn="ctr"/>
            <a:r>
              <a:rPr lang="en-US" dirty="0" err="1" smtClean="0">
                <a:latin typeface="Minion Pro"/>
              </a:rPr>
              <a:t>Sullivant</a:t>
            </a:r>
            <a:r>
              <a:rPr lang="en-US" dirty="0" smtClean="0">
                <a:latin typeface="Minion Pro"/>
              </a:rPr>
              <a:t> Public Safety Center</a:t>
            </a:r>
          </a:p>
          <a:p>
            <a:pPr algn="ctr"/>
            <a:r>
              <a:rPr lang="en-US" dirty="0" smtClean="0">
                <a:latin typeface="Minion Pro"/>
              </a:rPr>
              <a:t>1700 Wilshire ST.</a:t>
            </a:r>
          </a:p>
          <a:p>
            <a:pPr algn="ctr"/>
            <a:r>
              <a:rPr lang="en-US" dirty="0" smtClean="0"/>
              <a:t>Denton, TX 76201</a:t>
            </a:r>
            <a:endParaRPr lang="en-US" dirty="0"/>
          </a:p>
          <a:p>
            <a:endParaRPr lang="en-US" dirty="0" smtClean="0"/>
          </a:p>
        </p:txBody>
      </p:sp>
      <p:sp>
        <p:nvSpPr>
          <p:cNvPr id="5" name="TextBox 4"/>
          <p:cNvSpPr txBox="1"/>
          <p:nvPr/>
        </p:nvSpPr>
        <p:spPr>
          <a:xfrm>
            <a:off x="5164058" y="1006497"/>
            <a:ext cx="3631286" cy="2031325"/>
          </a:xfrm>
          <a:prstGeom prst="rect">
            <a:avLst/>
          </a:prstGeom>
          <a:noFill/>
        </p:spPr>
        <p:txBody>
          <a:bodyPr wrap="square" rtlCol="0">
            <a:spAutoFit/>
          </a:bodyPr>
          <a:lstStyle/>
          <a:p>
            <a:pPr algn="ctr"/>
            <a:r>
              <a:rPr lang="en-US" b="1" dirty="0" smtClean="0">
                <a:latin typeface="Minion Pro"/>
              </a:rPr>
              <a:t>CSA Report: </a:t>
            </a:r>
            <a:r>
              <a:rPr lang="en-US" dirty="0" smtClean="0"/>
              <a:t>An online </a:t>
            </a:r>
            <a:r>
              <a:rPr lang="en-US" dirty="0"/>
              <a:t>report </a:t>
            </a:r>
            <a:r>
              <a:rPr lang="en-US" dirty="0" smtClean="0"/>
              <a:t>made by CSA which will be sent </a:t>
            </a:r>
            <a:r>
              <a:rPr lang="en-US" dirty="0"/>
              <a:t>to the UNT Police </a:t>
            </a:r>
            <a:r>
              <a:rPr lang="en-US" dirty="0" smtClean="0"/>
              <a:t>Department that meets </a:t>
            </a:r>
            <a:r>
              <a:rPr lang="en-US" dirty="0" err="1" smtClean="0"/>
              <a:t>Clery</a:t>
            </a:r>
            <a:r>
              <a:rPr lang="en-US" dirty="0" smtClean="0"/>
              <a:t> requirements </a:t>
            </a:r>
            <a:r>
              <a:rPr lang="en-US" dirty="0"/>
              <a:t>after submission. </a:t>
            </a:r>
            <a:endParaRPr lang="en-US" dirty="0" smtClean="0"/>
          </a:p>
          <a:p>
            <a:endParaRPr lang="en-US" b="1" dirty="0">
              <a:latin typeface="Minion Pro"/>
            </a:endParaRPr>
          </a:p>
          <a:p>
            <a:pPr algn="ctr"/>
            <a:r>
              <a:rPr lang="en-US" dirty="0">
                <a:hlinkClick r:id="rId3"/>
              </a:rPr>
              <a:t>http://clery.unt.edu</a:t>
            </a:r>
            <a:endParaRPr lang="en-US" b="1" dirty="0">
              <a:latin typeface="Minion Pro"/>
            </a:endParaRPr>
          </a:p>
        </p:txBody>
      </p:sp>
    </p:spTree>
    <p:extLst>
      <p:ext uri="{BB962C8B-B14F-4D97-AF65-F5344CB8AC3E}">
        <p14:creationId xmlns:p14="http://schemas.microsoft.com/office/powerpoint/2010/main" val="4067683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13036" y="176220"/>
            <a:ext cx="6236340" cy="523220"/>
          </a:xfrm>
          <a:prstGeom prst="rect">
            <a:avLst/>
          </a:prstGeom>
          <a:noFill/>
        </p:spPr>
        <p:txBody>
          <a:bodyPr wrap="square" rtlCol="0">
            <a:spAutoFit/>
          </a:bodyPr>
          <a:lstStyle/>
          <a:p>
            <a:pPr algn="ctr"/>
            <a:r>
              <a:rPr lang="en-US" sz="2800" dirty="0">
                <a:latin typeface="Minion Pro"/>
              </a:rPr>
              <a:t>CSA Responsibilities </a:t>
            </a:r>
          </a:p>
        </p:txBody>
      </p:sp>
      <p:sp>
        <p:nvSpPr>
          <p:cNvPr id="5" name="TextBox 4"/>
          <p:cNvSpPr txBox="1"/>
          <p:nvPr/>
        </p:nvSpPr>
        <p:spPr>
          <a:xfrm>
            <a:off x="690735" y="1524805"/>
            <a:ext cx="4150981" cy="2446824"/>
          </a:xfrm>
          <a:prstGeom prst="rect">
            <a:avLst/>
          </a:prstGeom>
          <a:noFill/>
        </p:spPr>
        <p:txBody>
          <a:bodyPr wrap="square" rtlCol="0">
            <a:spAutoFit/>
          </a:bodyPr>
          <a:lstStyle/>
          <a:p>
            <a:pPr fontAlgn="base"/>
            <a:r>
              <a:rPr lang="en-US" sz="1700" b="1" dirty="0">
                <a:latin typeface="Minion Pro"/>
              </a:rPr>
              <a:t>On-Campus Resources</a:t>
            </a:r>
            <a:endParaRPr lang="en-US" sz="1700" dirty="0">
              <a:latin typeface="Minion Pro"/>
            </a:endParaRPr>
          </a:p>
          <a:p>
            <a:pPr fontAlgn="base"/>
            <a:r>
              <a:rPr lang="en-US" sz="1700" dirty="0">
                <a:latin typeface="Minion Pro"/>
              </a:rPr>
              <a:t>Counseling &amp; Testing</a:t>
            </a:r>
          </a:p>
          <a:p>
            <a:pPr fontAlgn="base"/>
            <a:r>
              <a:rPr lang="en-US" sz="1700" dirty="0">
                <a:latin typeface="Minion Pro"/>
              </a:rPr>
              <a:t>Health &amp; Wellness Center</a:t>
            </a:r>
          </a:p>
          <a:p>
            <a:pPr fontAlgn="base"/>
            <a:r>
              <a:rPr lang="en-US" sz="1700" dirty="0">
                <a:latin typeface="Minion Pro"/>
              </a:rPr>
              <a:t>Meadows Center for Health Resources</a:t>
            </a:r>
          </a:p>
          <a:p>
            <a:pPr fontAlgn="base"/>
            <a:r>
              <a:rPr lang="en-US" sz="1700" dirty="0">
                <a:latin typeface="Minion Pro"/>
              </a:rPr>
              <a:t>Psychology Clinic</a:t>
            </a:r>
          </a:p>
          <a:p>
            <a:pPr fontAlgn="base"/>
            <a:r>
              <a:rPr lang="en-US" sz="1700" dirty="0">
                <a:latin typeface="Minion Pro"/>
              </a:rPr>
              <a:t>Counseling &amp; Human Development Center</a:t>
            </a:r>
          </a:p>
          <a:p>
            <a:pPr fontAlgn="base"/>
            <a:r>
              <a:rPr lang="en-US" sz="1700" dirty="0">
                <a:latin typeface="Minion Pro"/>
              </a:rPr>
              <a:t>Child &amp; Family Resources Clinic</a:t>
            </a:r>
          </a:p>
          <a:p>
            <a:pPr fontAlgn="base"/>
            <a:r>
              <a:rPr lang="en-US" sz="1700" dirty="0">
                <a:latin typeface="Minion Pro"/>
              </a:rPr>
              <a:t>Student Legal Services</a:t>
            </a:r>
          </a:p>
        </p:txBody>
      </p:sp>
      <p:sp>
        <p:nvSpPr>
          <p:cNvPr id="6" name="TextBox 5"/>
          <p:cNvSpPr txBox="1"/>
          <p:nvPr/>
        </p:nvSpPr>
        <p:spPr>
          <a:xfrm>
            <a:off x="5374566" y="1635129"/>
            <a:ext cx="3585238" cy="2031325"/>
          </a:xfrm>
          <a:prstGeom prst="rect">
            <a:avLst/>
          </a:prstGeom>
          <a:noFill/>
        </p:spPr>
        <p:txBody>
          <a:bodyPr wrap="square" rtlCol="0">
            <a:spAutoFit/>
          </a:bodyPr>
          <a:lstStyle/>
          <a:p>
            <a:pPr fontAlgn="base"/>
            <a:r>
              <a:rPr lang="en-US" b="1" dirty="0">
                <a:latin typeface="Minion Pro"/>
              </a:rPr>
              <a:t>Off-Campus Resources</a:t>
            </a:r>
            <a:endParaRPr lang="en-US" dirty="0">
              <a:latin typeface="Minion Pro"/>
            </a:endParaRPr>
          </a:p>
          <a:p>
            <a:pPr fontAlgn="base"/>
            <a:r>
              <a:rPr lang="en-US" dirty="0">
                <a:latin typeface="Minion Pro"/>
              </a:rPr>
              <a:t>Denton Regional Medical Center</a:t>
            </a:r>
          </a:p>
          <a:p>
            <a:pPr fontAlgn="base"/>
            <a:r>
              <a:rPr lang="en-US" dirty="0">
                <a:latin typeface="Minion Pro"/>
              </a:rPr>
              <a:t>Denton County Friends of the Family</a:t>
            </a:r>
          </a:p>
          <a:p>
            <a:pPr fontAlgn="base"/>
            <a:r>
              <a:rPr lang="en-US" dirty="0">
                <a:latin typeface="Minion Pro"/>
              </a:rPr>
              <a:t>Denton County Health Department</a:t>
            </a:r>
          </a:p>
          <a:p>
            <a:pPr fontAlgn="base"/>
            <a:r>
              <a:rPr lang="en-US" dirty="0">
                <a:latin typeface="Minion Pro"/>
              </a:rPr>
              <a:t>Denton Police Department</a:t>
            </a:r>
          </a:p>
        </p:txBody>
      </p:sp>
      <p:sp>
        <p:nvSpPr>
          <p:cNvPr id="7" name="TextBox 6"/>
          <p:cNvSpPr txBox="1"/>
          <p:nvPr/>
        </p:nvSpPr>
        <p:spPr>
          <a:xfrm>
            <a:off x="1764661" y="788957"/>
            <a:ext cx="5733090" cy="646331"/>
          </a:xfrm>
          <a:prstGeom prst="rect">
            <a:avLst/>
          </a:prstGeom>
          <a:noFill/>
        </p:spPr>
        <p:txBody>
          <a:bodyPr wrap="square" rtlCol="0">
            <a:spAutoFit/>
          </a:bodyPr>
          <a:lstStyle/>
          <a:p>
            <a:pPr algn="ctr"/>
            <a:r>
              <a:rPr lang="en-US" dirty="0">
                <a:latin typeface="Minion Pro"/>
              </a:rPr>
              <a:t>Notify students and employees about existing </a:t>
            </a:r>
            <a:r>
              <a:rPr lang="en-US" dirty="0" smtClean="0">
                <a:latin typeface="Minion Pro"/>
              </a:rPr>
              <a:t>resources (on-campus </a:t>
            </a:r>
            <a:r>
              <a:rPr lang="en-US" dirty="0">
                <a:latin typeface="Minion Pro"/>
              </a:rPr>
              <a:t>&amp; </a:t>
            </a:r>
            <a:r>
              <a:rPr lang="en-US" dirty="0" smtClean="0">
                <a:latin typeface="Minion Pro"/>
              </a:rPr>
              <a:t>off-campus).</a:t>
            </a:r>
            <a:endParaRPr lang="en-US" dirty="0">
              <a:latin typeface="Minion Pro"/>
            </a:endParaRPr>
          </a:p>
        </p:txBody>
      </p:sp>
      <p:sp>
        <p:nvSpPr>
          <p:cNvPr id="4" name="Rectangle 3"/>
          <p:cNvSpPr/>
          <p:nvPr/>
        </p:nvSpPr>
        <p:spPr>
          <a:xfrm>
            <a:off x="493383" y="3953518"/>
            <a:ext cx="3256316" cy="523220"/>
          </a:xfrm>
          <a:prstGeom prst="rect">
            <a:avLst/>
          </a:prstGeom>
        </p:spPr>
        <p:txBody>
          <a:bodyPr wrap="square">
            <a:spAutoFit/>
          </a:bodyPr>
          <a:lstStyle/>
          <a:p>
            <a:pPr algn="ctr"/>
            <a:r>
              <a:rPr lang="en-US" sz="1400" dirty="0">
                <a:hlinkClick r:id="rId2"/>
              </a:rPr>
              <a:t>http://</a:t>
            </a:r>
            <a:r>
              <a:rPr lang="en-US" sz="1400" dirty="0" smtClean="0">
                <a:hlinkClick r:id="rId2"/>
              </a:rPr>
              <a:t>studentaffairs.unt.edu/student-health-and-wellness-center/resources</a:t>
            </a:r>
            <a:r>
              <a:rPr lang="en-US" sz="1400" dirty="0" smtClean="0"/>
              <a:t> </a:t>
            </a:r>
            <a:endParaRPr lang="en-US" sz="1400" dirty="0"/>
          </a:p>
        </p:txBody>
      </p:sp>
      <p:sp>
        <p:nvSpPr>
          <p:cNvPr id="8" name="Rectangle 7"/>
          <p:cNvSpPr/>
          <p:nvPr/>
        </p:nvSpPr>
        <p:spPr>
          <a:xfrm>
            <a:off x="5453507" y="3953518"/>
            <a:ext cx="3427356" cy="523220"/>
          </a:xfrm>
          <a:prstGeom prst="rect">
            <a:avLst/>
          </a:prstGeom>
        </p:spPr>
        <p:txBody>
          <a:bodyPr wrap="square">
            <a:spAutoFit/>
          </a:bodyPr>
          <a:lstStyle/>
          <a:p>
            <a:pPr algn="ctr"/>
            <a:r>
              <a:rPr lang="en-US" sz="1400" dirty="0">
                <a:hlinkClick r:id="rId3"/>
              </a:rPr>
              <a:t>http://</a:t>
            </a:r>
            <a:r>
              <a:rPr lang="en-US" sz="1400" dirty="0" smtClean="0">
                <a:hlinkClick r:id="rId3"/>
              </a:rPr>
              <a:t>dentoncounty.com/Pages/Social-Service-Agencies.aspx</a:t>
            </a:r>
            <a:r>
              <a:rPr lang="en-US" sz="1400" dirty="0" smtClean="0"/>
              <a:t> </a:t>
            </a:r>
            <a:endParaRPr lang="en-US" sz="1400" dirty="0"/>
          </a:p>
        </p:txBody>
      </p:sp>
    </p:spTree>
    <p:extLst>
      <p:ext uri="{BB962C8B-B14F-4D97-AF65-F5344CB8AC3E}">
        <p14:creationId xmlns:p14="http://schemas.microsoft.com/office/powerpoint/2010/main" val="2732912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itle 3"/>
          <p:cNvSpPr>
            <a:spLocks noGrp="1"/>
          </p:cNvSpPr>
          <p:nvPr>
            <p:ph type="title"/>
          </p:nvPr>
        </p:nvSpPr>
        <p:spPr>
          <a:xfrm>
            <a:off x="457200" y="-140263"/>
            <a:ext cx="8229600" cy="857250"/>
          </a:xfrm>
        </p:spPr>
        <p:txBody>
          <a:bodyPr>
            <a:normAutofit/>
          </a:bodyPr>
          <a:lstStyle/>
          <a:p>
            <a:r>
              <a:rPr lang="en-US" sz="3200" dirty="0">
                <a:latin typeface="Minion Pro"/>
              </a:rPr>
              <a:t>Helping</a:t>
            </a:r>
          </a:p>
        </p:txBody>
      </p:sp>
      <p:graphicFrame>
        <p:nvGraphicFramePr>
          <p:cNvPr id="8" name="Diagram 7"/>
          <p:cNvGraphicFramePr/>
          <p:nvPr>
            <p:extLst>
              <p:ext uri="{D42A27DB-BD31-4B8C-83A1-F6EECF244321}">
                <p14:modId xmlns:p14="http://schemas.microsoft.com/office/powerpoint/2010/main" val="4049559571"/>
              </p:ext>
            </p:extLst>
          </p:nvPr>
        </p:nvGraphicFramePr>
        <p:xfrm>
          <a:off x="562454" y="783846"/>
          <a:ext cx="7923704" cy="3864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4365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38"/>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45499" y="101017"/>
            <a:ext cx="6335016" cy="523220"/>
          </a:xfrm>
          <a:prstGeom prst="rect">
            <a:avLst/>
          </a:prstGeom>
          <a:noFill/>
        </p:spPr>
        <p:txBody>
          <a:bodyPr wrap="square" rtlCol="0">
            <a:spAutoFit/>
          </a:bodyPr>
          <a:lstStyle/>
          <a:p>
            <a:pPr algn="ctr"/>
            <a:r>
              <a:rPr lang="en-US" sz="2800" dirty="0">
                <a:solidFill>
                  <a:srgbClr val="FF0000"/>
                </a:solidFill>
                <a:latin typeface="Minion Pro"/>
              </a:rPr>
              <a:t>Not</a:t>
            </a:r>
            <a:r>
              <a:rPr lang="en-US" sz="2800" dirty="0">
                <a:latin typeface="Minion Pro"/>
              </a:rPr>
              <a:t> a CSA Responsibility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406" y="597911"/>
            <a:ext cx="1282462" cy="132699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841" y="2145858"/>
            <a:ext cx="1223316" cy="1005840"/>
          </a:xfrm>
          <a:prstGeom prst="rect">
            <a:avLst/>
          </a:prstGeom>
        </p:spPr>
      </p:pic>
      <p:sp>
        <p:nvSpPr>
          <p:cNvPr id="9" name="TextBox 8"/>
          <p:cNvSpPr txBox="1"/>
          <p:nvPr/>
        </p:nvSpPr>
        <p:spPr>
          <a:xfrm>
            <a:off x="2849989" y="1061353"/>
            <a:ext cx="3444017" cy="400110"/>
          </a:xfrm>
          <a:prstGeom prst="rect">
            <a:avLst/>
          </a:prstGeom>
          <a:noFill/>
        </p:spPr>
        <p:txBody>
          <a:bodyPr wrap="square" rtlCol="0">
            <a:spAutoFit/>
          </a:bodyPr>
          <a:lstStyle/>
          <a:p>
            <a:pPr algn="ctr"/>
            <a:r>
              <a:rPr lang="en-US" sz="2000" dirty="0">
                <a:latin typeface="Minion Pro"/>
              </a:rPr>
              <a:t>Investigating a crime.</a:t>
            </a:r>
          </a:p>
        </p:txBody>
      </p:sp>
      <p:sp>
        <p:nvSpPr>
          <p:cNvPr id="11" name="TextBox 10"/>
          <p:cNvSpPr txBox="1"/>
          <p:nvPr/>
        </p:nvSpPr>
        <p:spPr>
          <a:xfrm>
            <a:off x="2379010" y="2399180"/>
            <a:ext cx="4385977" cy="400110"/>
          </a:xfrm>
          <a:prstGeom prst="rect">
            <a:avLst/>
          </a:prstGeom>
          <a:noFill/>
        </p:spPr>
        <p:txBody>
          <a:bodyPr wrap="square" rtlCol="0">
            <a:spAutoFit/>
          </a:bodyPr>
          <a:lstStyle/>
          <a:p>
            <a:pPr algn="ctr"/>
            <a:r>
              <a:rPr lang="en-US" sz="2000" dirty="0">
                <a:latin typeface="Minion Pro"/>
              </a:rPr>
              <a:t>Determine whether a crime occurred.</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406" y="3372652"/>
            <a:ext cx="923934" cy="1097280"/>
          </a:xfrm>
          <a:prstGeom prst="rect">
            <a:avLst/>
          </a:prstGeom>
        </p:spPr>
      </p:pic>
      <p:sp>
        <p:nvSpPr>
          <p:cNvPr id="13" name="TextBox 12"/>
          <p:cNvSpPr txBox="1"/>
          <p:nvPr/>
        </p:nvSpPr>
        <p:spPr>
          <a:xfrm>
            <a:off x="2883363" y="3731019"/>
            <a:ext cx="3377273" cy="400110"/>
          </a:xfrm>
          <a:prstGeom prst="rect">
            <a:avLst/>
          </a:prstGeom>
          <a:noFill/>
        </p:spPr>
        <p:txBody>
          <a:bodyPr wrap="square" rtlCol="0">
            <a:spAutoFit/>
          </a:bodyPr>
          <a:lstStyle/>
          <a:p>
            <a:pPr algn="ctr"/>
            <a:r>
              <a:rPr lang="en-US" sz="2000" dirty="0">
                <a:latin typeface="Minion Pro"/>
              </a:rPr>
              <a:t>Apprehending criminals</a:t>
            </a:r>
            <a:r>
              <a:rPr lang="en-US" dirty="0">
                <a:latin typeface="Minion Pro"/>
              </a:rPr>
              <a:t>.</a:t>
            </a:r>
          </a:p>
        </p:txBody>
      </p:sp>
    </p:spTree>
    <p:extLst>
      <p:ext uri="{BB962C8B-B14F-4D97-AF65-F5344CB8AC3E}">
        <p14:creationId xmlns:p14="http://schemas.microsoft.com/office/powerpoint/2010/main" val="414476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2000"/>
                                  </p:stCondLst>
                                  <p:childTnLst>
                                    <p:set>
                                      <p:cBhvr>
                                        <p:cTn id="12" dur="1" fill="hold">
                                          <p:stCondLst>
                                            <p:cond delay="9"/>
                                          </p:stCondLst>
                                        </p:cTn>
                                        <p:tgtEl>
                                          <p:spTgt spid="8"/>
                                        </p:tgtEl>
                                        <p:attrNameLst>
                                          <p:attrName>style.visibility</p:attrName>
                                        </p:attrNameLst>
                                      </p:cBhvr>
                                      <p:to>
                                        <p:strVal val="visible"/>
                                      </p:to>
                                    </p:set>
                                  </p:childTnLst>
                                </p:cTn>
                              </p:par>
                              <p:par>
                                <p:cTn id="13" presetID="1" presetClass="entr" presetSubtype="0" fill="hold" nodeType="withEffect">
                                  <p:stCondLst>
                                    <p:cond delay="3000"/>
                                  </p:stCondLst>
                                  <p:childTnLst>
                                    <p:set>
                                      <p:cBhvr>
                                        <p:cTn id="14" dur="1" fill="hold">
                                          <p:stCondLst>
                                            <p:cond delay="9"/>
                                          </p:stCondLst>
                                        </p:cTn>
                                        <p:tgtEl>
                                          <p:spTgt spid="12"/>
                                        </p:tgtEl>
                                        <p:attrNameLst>
                                          <p:attrName>style.visibility</p:attrName>
                                        </p:attrNameLst>
                                      </p:cBhvr>
                                      <p:to>
                                        <p:strVal val="visible"/>
                                      </p:to>
                                    </p:set>
                                  </p:childTnLst>
                                </p:cTn>
                              </p:par>
                              <p:par>
                                <p:cTn id="15" presetID="1" presetClass="entr" presetSubtype="0" fill="hold" nodeType="withEffect">
                                  <p:stCondLst>
                                    <p:cond delay="300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282" y="1476590"/>
            <a:ext cx="7862505" cy="923330"/>
          </a:xfrm>
          <a:prstGeom prst="rect">
            <a:avLst/>
          </a:prstGeom>
          <a:noFill/>
        </p:spPr>
        <p:txBody>
          <a:bodyPr wrap="square" rtlCol="0">
            <a:spAutoFit/>
          </a:bodyPr>
          <a:lstStyle/>
          <a:p>
            <a:pPr algn="ctr"/>
            <a:r>
              <a:rPr lang="en-US" sz="3600" dirty="0">
                <a:latin typeface="Minion Pro"/>
              </a:rPr>
              <a:t>CSA Reporting </a:t>
            </a:r>
          </a:p>
          <a:p>
            <a:pPr algn="ctr"/>
            <a:r>
              <a:rPr lang="en-US" dirty="0">
                <a:latin typeface="Minion Pro"/>
              </a:rPr>
              <a:t>This section is specifically focused on accurate reporting of an incident.</a:t>
            </a:r>
          </a:p>
        </p:txBody>
      </p:sp>
    </p:spTree>
    <p:extLst>
      <p:ext uri="{BB962C8B-B14F-4D97-AF65-F5344CB8AC3E}">
        <p14:creationId xmlns:p14="http://schemas.microsoft.com/office/powerpoint/2010/main" val="915904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236742" y="58295"/>
            <a:ext cx="6335016" cy="523220"/>
          </a:xfrm>
          <a:prstGeom prst="rect">
            <a:avLst/>
          </a:prstGeom>
          <a:noFill/>
        </p:spPr>
        <p:txBody>
          <a:bodyPr wrap="square" rtlCol="0">
            <a:spAutoFit/>
          </a:bodyPr>
          <a:lstStyle/>
          <a:p>
            <a:pPr algn="ctr"/>
            <a:r>
              <a:rPr lang="en-US" sz="2800" dirty="0">
                <a:latin typeface="Minion Pro"/>
              </a:rPr>
              <a:t>CSA Reporting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72" y="713214"/>
            <a:ext cx="3722278" cy="39310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6329" y="647430"/>
            <a:ext cx="3750667" cy="4062626"/>
          </a:xfrm>
          <a:prstGeom prst="rect">
            <a:avLst/>
          </a:prstGeom>
        </p:spPr>
      </p:pic>
    </p:spTree>
    <p:extLst>
      <p:ext uri="{BB962C8B-B14F-4D97-AF65-F5344CB8AC3E}">
        <p14:creationId xmlns:p14="http://schemas.microsoft.com/office/powerpoint/2010/main" val="4217699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 y="-7620"/>
            <a:ext cx="9144000" cy="5151120"/>
          </a:xfrm>
          <a:prstGeom prst="rect">
            <a:avLst/>
          </a:prstGeom>
        </p:spPr>
      </p:pic>
      <p:sp>
        <p:nvSpPr>
          <p:cNvPr id="8" name="Title 4"/>
          <p:cNvSpPr>
            <a:spLocks noGrp="1"/>
          </p:cNvSpPr>
          <p:nvPr>
            <p:ph type="title"/>
          </p:nvPr>
        </p:nvSpPr>
        <p:spPr>
          <a:xfrm>
            <a:off x="3034891" y="59507"/>
            <a:ext cx="2669047" cy="641140"/>
          </a:xfrm>
        </p:spPr>
        <p:txBody>
          <a:bodyPr>
            <a:noAutofit/>
          </a:bodyPr>
          <a:lstStyle/>
          <a:p>
            <a:r>
              <a:rPr lang="en-US" sz="2800" dirty="0" err="1">
                <a:latin typeface="Minion Pro"/>
                <a:cs typeface="Minion Pro"/>
              </a:rPr>
              <a:t>Clery</a:t>
            </a:r>
            <a:r>
              <a:rPr lang="en-US" sz="2800" dirty="0">
                <a:latin typeface="Minion Pro"/>
                <a:cs typeface="Minion Pro"/>
              </a:rPr>
              <a:t> Act</a:t>
            </a:r>
            <a:endParaRPr lang="en-US" sz="2800" dirty="0">
              <a:latin typeface="Adobe Jenson Pro"/>
              <a:cs typeface="Adobe Jenson Pro"/>
            </a:endParaRPr>
          </a:p>
        </p:txBody>
      </p:sp>
      <p:sp>
        <p:nvSpPr>
          <p:cNvPr id="10" name="Content Placeholder 5"/>
          <p:cNvSpPr txBox="1">
            <a:spLocks/>
          </p:cNvSpPr>
          <p:nvPr/>
        </p:nvSpPr>
        <p:spPr>
          <a:xfrm>
            <a:off x="770933" y="2764198"/>
            <a:ext cx="7598072" cy="150753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dirty="0">
                <a:latin typeface="Minion Pro"/>
                <a:cs typeface="Minion Pro"/>
              </a:rPr>
              <a:t>The “Jeanne </a:t>
            </a:r>
            <a:r>
              <a:rPr lang="en-US" sz="2000" dirty="0" err="1">
                <a:latin typeface="Minion Pro"/>
                <a:cs typeface="Minion Pro"/>
              </a:rPr>
              <a:t>Clery</a:t>
            </a:r>
            <a:r>
              <a:rPr lang="en-US" sz="2000" dirty="0">
                <a:latin typeface="Minion Pro"/>
                <a:cs typeface="Minion Pro"/>
              </a:rPr>
              <a:t> Disclosure of Campus Security Policy and Campus Crime Statistics Act”, commonly referred to as the “</a:t>
            </a:r>
            <a:r>
              <a:rPr lang="en-US" sz="2000" dirty="0" err="1">
                <a:latin typeface="Minion Pro"/>
                <a:cs typeface="Minion Pro"/>
              </a:rPr>
              <a:t>Clery</a:t>
            </a:r>
            <a:r>
              <a:rPr lang="en-US" sz="2000" dirty="0">
                <a:latin typeface="Minion Pro"/>
                <a:cs typeface="Minion Pro"/>
              </a:rPr>
              <a:t> Act”, is federal law that requires institutions of higher education in the United States to disclose campus security information including crime statistics for the campus and surrounding areas.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3935" y="698979"/>
            <a:ext cx="1410961" cy="1947132"/>
          </a:xfrm>
          <a:prstGeom prst="ellipse">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6901350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967" y="2479259"/>
            <a:ext cx="8489851" cy="1231106"/>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Minion Pro"/>
              </a:rPr>
              <a:t>The accuracy in the information provided can assist with the:</a:t>
            </a:r>
          </a:p>
          <a:p>
            <a:pPr marL="742950" lvl="1" indent="-285750">
              <a:buFont typeface="Courier New" panose="02070309020205020404" pitchFamily="49" charset="0"/>
              <a:buChar char="o"/>
            </a:pPr>
            <a:r>
              <a:rPr lang="en-US" dirty="0" smtClean="0">
                <a:latin typeface="Minion Pro"/>
              </a:rPr>
              <a:t>Criminal </a:t>
            </a:r>
            <a:r>
              <a:rPr lang="en-US" dirty="0">
                <a:latin typeface="Minion Pro"/>
              </a:rPr>
              <a:t>investigation </a:t>
            </a:r>
          </a:p>
          <a:p>
            <a:pPr marL="742950" lvl="1" indent="-285750">
              <a:buFont typeface="Courier New" panose="02070309020205020404" pitchFamily="49" charset="0"/>
              <a:buChar char="o"/>
            </a:pPr>
            <a:r>
              <a:rPr lang="en-US" dirty="0">
                <a:latin typeface="Minion Pro"/>
              </a:rPr>
              <a:t>Annual reporting requirements</a:t>
            </a:r>
          </a:p>
          <a:p>
            <a:pPr marL="742950" lvl="1" indent="-285750">
              <a:buFont typeface="Courier New" panose="02070309020205020404" pitchFamily="49" charset="0"/>
              <a:buChar char="o"/>
            </a:pPr>
            <a:r>
              <a:rPr lang="en-US" dirty="0">
                <a:latin typeface="Minion Pro"/>
              </a:rPr>
              <a:t>The issuance of a timely warning if appropriate</a:t>
            </a:r>
          </a:p>
        </p:txBody>
      </p:sp>
      <p:sp>
        <p:nvSpPr>
          <p:cNvPr id="2" name="TextBox 1"/>
          <p:cNvSpPr txBox="1"/>
          <p:nvPr/>
        </p:nvSpPr>
        <p:spPr>
          <a:xfrm>
            <a:off x="594967" y="99283"/>
            <a:ext cx="8072476" cy="523220"/>
          </a:xfrm>
          <a:prstGeom prst="rect">
            <a:avLst/>
          </a:prstGeom>
          <a:noFill/>
        </p:spPr>
        <p:txBody>
          <a:bodyPr wrap="square" rtlCol="0">
            <a:spAutoFit/>
          </a:bodyPr>
          <a:lstStyle/>
          <a:p>
            <a:pPr algn="ctr"/>
            <a:r>
              <a:rPr lang="en-US" sz="2800" dirty="0"/>
              <a:t>CSA Reporting</a:t>
            </a:r>
          </a:p>
        </p:txBody>
      </p:sp>
      <p:sp>
        <p:nvSpPr>
          <p:cNvPr id="6" name="Rectangle 5"/>
          <p:cNvSpPr/>
          <p:nvPr/>
        </p:nvSpPr>
        <p:spPr>
          <a:xfrm>
            <a:off x="594967" y="692115"/>
            <a:ext cx="7638758" cy="1839771"/>
          </a:xfrm>
          <a:prstGeom prst="rect">
            <a:avLst/>
          </a:prstGeom>
        </p:spPr>
        <p:txBody>
          <a:bodyPr/>
          <a:lstStyle/>
          <a:p>
            <a:pPr marL="342900" lvl="0" indent="-342900">
              <a:buFont typeface="Arial" panose="020B0604020202020204" pitchFamily="34" charset="0"/>
              <a:buChar char="•"/>
            </a:pPr>
            <a:r>
              <a:rPr lang="en-US" sz="2000" dirty="0" smtClean="0">
                <a:latin typeface="Minion Pro"/>
              </a:rPr>
              <a:t>Must have information for CSA Report</a:t>
            </a:r>
            <a:r>
              <a:rPr lang="en-US" dirty="0" smtClean="0">
                <a:latin typeface="Minion Pro"/>
              </a:rPr>
              <a:t>:</a:t>
            </a:r>
          </a:p>
          <a:p>
            <a:pPr marL="742950" lvl="1" indent="-285750">
              <a:buFont typeface="Courier New" panose="02070309020205020404" pitchFamily="49" charset="0"/>
              <a:buChar char="o"/>
            </a:pPr>
            <a:r>
              <a:rPr lang="en-US" dirty="0" smtClean="0">
                <a:latin typeface="Minion Pro"/>
              </a:rPr>
              <a:t>Who was involved</a:t>
            </a:r>
          </a:p>
          <a:p>
            <a:pPr marL="742950" lvl="1" indent="-285750">
              <a:buFont typeface="Courier New" panose="02070309020205020404" pitchFamily="49" charset="0"/>
              <a:buChar char="o"/>
            </a:pPr>
            <a:r>
              <a:rPr lang="en-US" dirty="0" smtClean="0">
                <a:latin typeface="Minion Pro"/>
              </a:rPr>
              <a:t>What occurred</a:t>
            </a:r>
          </a:p>
          <a:p>
            <a:pPr marL="742950" lvl="1" indent="-285750">
              <a:buFont typeface="Courier New" panose="02070309020205020404" pitchFamily="49" charset="0"/>
              <a:buChar char="o"/>
            </a:pPr>
            <a:r>
              <a:rPr lang="en-US" dirty="0" smtClean="0">
                <a:latin typeface="Minion Pro"/>
              </a:rPr>
              <a:t>Where did it occur</a:t>
            </a:r>
          </a:p>
          <a:p>
            <a:pPr marL="742950" lvl="1" indent="-285750">
              <a:buFont typeface="Courier New" panose="02070309020205020404" pitchFamily="49" charset="0"/>
              <a:buChar char="o"/>
            </a:pPr>
            <a:r>
              <a:rPr lang="en-US" dirty="0" smtClean="0">
                <a:latin typeface="Minion Pro"/>
              </a:rPr>
              <a:t>When did it occur</a:t>
            </a:r>
          </a:p>
          <a:p>
            <a:pPr marL="742950" lvl="1" indent="-285750">
              <a:buFont typeface="Courier New" panose="02070309020205020404" pitchFamily="49" charset="0"/>
              <a:buChar char="o"/>
            </a:pPr>
            <a:r>
              <a:rPr lang="en-US" dirty="0" smtClean="0">
                <a:latin typeface="Minion Pro"/>
              </a:rPr>
              <a:t>How did it occur</a:t>
            </a:r>
            <a:endParaRPr lang="en-US" dirty="0">
              <a:latin typeface="Minion Pro"/>
            </a:endParaRPr>
          </a:p>
          <a:p>
            <a:pPr lvl="1">
              <a:buChar char="•"/>
            </a:pPr>
            <a:endParaRPr lang="en-US" sz="1200" dirty="0"/>
          </a:p>
        </p:txBody>
      </p:sp>
      <p:sp>
        <p:nvSpPr>
          <p:cNvPr id="7" name="TextBox 6"/>
          <p:cNvSpPr txBox="1"/>
          <p:nvPr/>
        </p:nvSpPr>
        <p:spPr>
          <a:xfrm>
            <a:off x="537595" y="3911236"/>
            <a:ext cx="8187220" cy="615553"/>
          </a:xfrm>
          <a:prstGeom prst="rect">
            <a:avLst/>
          </a:prstGeom>
          <a:noFill/>
        </p:spPr>
        <p:txBody>
          <a:bodyPr wrap="square" rtlCol="0">
            <a:spAutoFit/>
          </a:bodyPr>
          <a:lstStyle/>
          <a:p>
            <a:pPr algn="ctr"/>
            <a:r>
              <a:rPr lang="en-US" sz="1700" i="1" dirty="0" smtClean="0">
                <a:latin typeface="Minion Pro"/>
              </a:rPr>
              <a:t>After submitting the CSA report you will receive an email confirming submission.</a:t>
            </a:r>
          </a:p>
          <a:p>
            <a:pPr algn="ctr"/>
            <a:r>
              <a:rPr lang="en-US" sz="1700" i="1" dirty="0" smtClean="0">
                <a:latin typeface="Minion Pro"/>
              </a:rPr>
              <a:t>Retain the email for your records</a:t>
            </a:r>
            <a:r>
              <a:rPr lang="en-US" sz="1600" i="1" dirty="0" smtClean="0">
                <a:latin typeface="Minion Pro"/>
              </a:rPr>
              <a:t>! </a:t>
            </a:r>
            <a:endParaRPr lang="en-US" sz="1600" i="1" dirty="0">
              <a:latin typeface="Minion Pro"/>
            </a:endParaRPr>
          </a:p>
        </p:txBody>
      </p:sp>
    </p:spTree>
    <p:extLst>
      <p:ext uri="{BB962C8B-B14F-4D97-AF65-F5344CB8AC3E}">
        <p14:creationId xmlns:p14="http://schemas.microsoft.com/office/powerpoint/2010/main" val="9481341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236742" y="58295"/>
            <a:ext cx="6335016" cy="523220"/>
          </a:xfrm>
          <a:prstGeom prst="rect">
            <a:avLst/>
          </a:prstGeom>
          <a:noFill/>
        </p:spPr>
        <p:txBody>
          <a:bodyPr wrap="square" rtlCol="0">
            <a:spAutoFit/>
          </a:bodyPr>
          <a:lstStyle/>
          <a:p>
            <a:pPr algn="ctr"/>
            <a:r>
              <a:rPr lang="en-US" sz="2800" dirty="0">
                <a:latin typeface="Minion Pro"/>
              </a:rPr>
              <a:t>CSA Reporting </a:t>
            </a:r>
          </a:p>
        </p:txBody>
      </p:sp>
      <p:sp>
        <p:nvSpPr>
          <p:cNvPr id="3" name="TextBox 2"/>
          <p:cNvSpPr txBox="1"/>
          <p:nvPr/>
        </p:nvSpPr>
        <p:spPr>
          <a:xfrm>
            <a:off x="719724" y="584260"/>
            <a:ext cx="7369052" cy="4047262"/>
          </a:xfrm>
          <a:prstGeom prst="rect">
            <a:avLst/>
          </a:prstGeom>
          <a:noFill/>
        </p:spPr>
        <p:txBody>
          <a:bodyPr wrap="square" rtlCol="0">
            <a:spAutoFit/>
          </a:bodyPr>
          <a:lstStyle/>
          <a:p>
            <a:pPr marL="285750" indent="-285750">
              <a:buFont typeface="Arial" panose="020B0604020202020204" pitchFamily="34" charset="0"/>
              <a:buChar char="•"/>
            </a:pPr>
            <a:r>
              <a:rPr lang="en-US" sz="1700" dirty="0">
                <a:latin typeface="Minion Pro"/>
              </a:rPr>
              <a:t>The CSA should ask themselves if they know the:</a:t>
            </a:r>
          </a:p>
          <a:p>
            <a:pPr marL="742950" lvl="1" indent="-285750">
              <a:buFont typeface="Wingdings" panose="05000000000000000000" pitchFamily="2" charset="2"/>
              <a:buChar char="Ø"/>
            </a:pPr>
            <a:r>
              <a:rPr lang="en-US" sz="1700" b="1" dirty="0">
                <a:latin typeface="Minion Pro"/>
              </a:rPr>
              <a:t>Who:</a:t>
            </a:r>
          </a:p>
          <a:p>
            <a:pPr marL="1200150" lvl="2" indent="-285750">
              <a:buFont typeface="Courier New" panose="02070309020205020404" pitchFamily="49" charset="0"/>
              <a:buChar char="o"/>
            </a:pPr>
            <a:r>
              <a:rPr lang="en-US" sz="1700" dirty="0">
                <a:latin typeface="Minion Pro"/>
              </a:rPr>
              <a:t>Crime being reported by (Both CSA and Victim).</a:t>
            </a:r>
          </a:p>
          <a:p>
            <a:pPr marL="742950" lvl="1" indent="-285750">
              <a:buFont typeface="Wingdings" panose="05000000000000000000" pitchFamily="2" charset="2"/>
              <a:buChar char="Ø"/>
            </a:pPr>
            <a:r>
              <a:rPr lang="en-US" sz="1700" b="1" dirty="0">
                <a:latin typeface="Minion Pro"/>
              </a:rPr>
              <a:t>What:</a:t>
            </a:r>
          </a:p>
          <a:p>
            <a:pPr marL="1200150" lvl="2" indent="-285750">
              <a:buFont typeface="Courier New" panose="02070309020205020404" pitchFamily="49" charset="0"/>
              <a:buChar char="o"/>
            </a:pPr>
            <a:r>
              <a:rPr lang="en-US" sz="1700" dirty="0" err="1">
                <a:latin typeface="Minion Pro"/>
              </a:rPr>
              <a:t>Clery</a:t>
            </a:r>
            <a:r>
              <a:rPr lang="en-US" sz="1700" dirty="0">
                <a:latin typeface="Minion Pro"/>
              </a:rPr>
              <a:t> Crime being reported (Fondling).</a:t>
            </a:r>
          </a:p>
          <a:p>
            <a:pPr marL="742950" lvl="1" indent="-285750">
              <a:buFont typeface="Wingdings" panose="05000000000000000000" pitchFamily="2" charset="2"/>
              <a:buChar char="Ø"/>
            </a:pPr>
            <a:r>
              <a:rPr lang="en-US" sz="1700" b="1" dirty="0">
                <a:latin typeface="Minion Pro"/>
              </a:rPr>
              <a:t>Where:</a:t>
            </a:r>
          </a:p>
          <a:p>
            <a:pPr marL="1200150" lvl="2" indent="-285750">
              <a:buFont typeface="Courier New" panose="02070309020205020404" pitchFamily="49" charset="0"/>
              <a:buChar char="o"/>
            </a:pPr>
            <a:r>
              <a:rPr lang="en-US" sz="1700" dirty="0">
                <a:latin typeface="Minion Pro"/>
              </a:rPr>
              <a:t>Location crime occurred (Traditions Hall)</a:t>
            </a:r>
          </a:p>
          <a:p>
            <a:pPr marL="742950" lvl="1" indent="-285750">
              <a:buFont typeface="Wingdings" panose="05000000000000000000" pitchFamily="2" charset="2"/>
              <a:buChar char="Ø"/>
            </a:pPr>
            <a:r>
              <a:rPr lang="en-US" sz="1700" b="1" dirty="0">
                <a:latin typeface="Minion Pro"/>
              </a:rPr>
              <a:t>When</a:t>
            </a:r>
            <a:r>
              <a:rPr lang="en-US" sz="1700" dirty="0">
                <a:latin typeface="Minion Pro"/>
              </a:rPr>
              <a:t>:</a:t>
            </a:r>
          </a:p>
          <a:p>
            <a:pPr marL="1200150" lvl="2" indent="-285750">
              <a:buFont typeface="Courier New" panose="02070309020205020404" pitchFamily="49" charset="0"/>
              <a:buChar char="o"/>
            </a:pPr>
            <a:r>
              <a:rPr lang="en-US" sz="1700" dirty="0">
                <a:latin typeface="Minion Pro"/>
              </a:rPr>
              <a:t>The date the crime was reported. </a:t>
            </a:r>
          </a:p>
          <a:p>
            <a:pPr marL="1200150" lvl="2" indent="-285750">
              <a:buFont typeface="Courier New" panose="02070309020205020404" pitchFamily="49" charset="0"/>
              <a:buChar char="o"/>
            </a:pPr>
            <a:r>
              <a:rPr lang="en-US" sz="1700" dirty="0">
                <a:latin typeface="Minion Pro"/>
              </a:rPr>
              <a:t>The date and time the crime occurred.</a:t>
            </a:r>
          </a:p>
          <a:p>
            <a:pPr marL="742950" lvl="1" indent="-285750">
              <a:buFont typeface="Wingdings" panose="05000000000000000000" pitchFamily="2" charset="2"/>
              <a:buChar char="Ø"/>
            </a:pPr>
            <a:r>
              <a:rPr lang="en-US" sz="1700" b="1" dirty="0">
                <a:latin typeface="Minion Pro"/>
              </a:rPr>
              <a:t>How:</a:t>
            </a:r>
          </a:p>
          <a:p>
            <a:pPr marL="1200150" lvl="2" indent="-285750">
              <a:buFont typeface="Courier New" panose="02070309020205020404" pitchFamily="49" charset="0"/>
              <a:buChar char="o"/>
            </a:pPr>
            <a:r>
              <a:rPr lang="en-US" sz="1700" dirty="0">
                <a:latin typeface="Minion Pro"/>
              </a:rPr>
              <a:t>Describe in detail how the offense occurred. </a:t>
            </a:r>
          </a:p>
          <a:p>
            <a:pPr marL="1200150" lvl="2" indent="-285750">
              <a:buFont typeface="Wingdings" panose="05000000000000000000" pitchFamily="2" charset="2"/>
              <a:buChar char="Ø"/>
            </a:pPr>
            <a:endParaRPr lang="en-US" sz="1700" dirty="0"/>
          </a:p>
          <a:p>
            <a:pPr marL="742950" lvl="1" indent="-285750">
              <a:buFont typeface="Arial" panose="020B0604020202020204" pitchFamily="34" charset="0"/>
              <a:buChar char="•"/>
            </a:pPr>
            <a:endParaRPr lang="en-US" dirty="0"/>
          </a:p>
          <a:p>
            <a:r>
              <a:rPr lang="en-US" dirty="0"/>
              <a:t>	</a:t>
            </a:r>
          </a:p>
        </p:txBody>
      </p:sp>
      <p:sp>
        <p:nvSpPr>
          <p:cNvPr id="7" name="TextBox 6"/>
          <p:cNvSpPr txBox="1"/>
          <p:nvPr/>
        </p:nvSpPr>
        <p:spPr>
          <a:xfrm>
            <a:off x="962303" y="3960812"/>
            <a:ext cx="6883894" cy="615553"/>
          </a:xfrm>
          <a:prstGeom prst="rect">
            <a:avLst/>
          </a:prstGeom>
          <a:noFill/>
        </p:spPr>
        <p:txBody>
          <a:bodyPr wrap="square" rtlCol="0">
            <a:spAutoFit/>
          </a:bodyPr>
          <a:lstStyle/>
          <a:p>
            <a:pPr algn="ctr"/>
            <a:r>
              <a:rPr lang="en-US" sz="1700" i="1" dirty="0" err="1">
                <a:latin typeface="Minion Pro"/>
              </a:rPr>
              <a:t>Clery</a:t>
            </a:r>
            <a:r>
              <a:rPr lang="en-US" sz="1700" i="1" dirty="0">
                <a:latin typeface="Minion Pro"/>
              </a:rPr>
              <a:t> reporting accuracy is </a:t>
            </a:r>
            <a:r>
              <a:rPr lang="en-US" sz="1700" b="1" i="1" u="sng" dirty="0">
                <a:latin typeface="Minion Pro"/>
              </a:rPr>
              <a:t>in the details</a:t>
            </a:r>
            <a:r>
              <a:rPr lang="en-US" sz="1700" i="1" dirty="0" smtClean="0">
                <a:latin typeface="Minion Pro"/>
              </a:rPr>
              <a:t>.</a:t>
            </a:r>
          </a:p>
          <a:p>
            <a:pPr algn="ctr"/>
            <a:r>
              <a:rPr lang="en-US" sz="1700" i="1" dirty="0" smtClean="0">
                <a:latin typeface="Minion Pro"/>
              </a:rPr>
              <a:t>You may hear from UNTPD or other UNT official regarding the crime.</a:t>
            </a:r>
            <a:endParaRPr lang="en-US" sz="1700" i="1" dirty="0">
              <a:latin typeface="Minion Pro"/>
            </a:endParaRPr>
          </a:p>
        </p:txBody>
      </p:sp>
    </p:spTree>
    <p:extLst>
      <p:ext uri="{BB962C8B-B14F-4D97-AF65-F5344CB8AC3E}">
        <p14:creationId xmlns:p14="http://schemas.microsoft.com/office/powerpoint/2010/main" val="7986963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2" y="60511"/>
            <a:ext cx="6335016" cy="523220"/>
          </a:xfrm>
          <a:prstGeom prst="rect">
            <a:avLst/>
          </a:prstGeom>
          <a:noFill/>
        </p:spPr>
        <p:txBody>
          <a:bodyPr wrap="square" rtlCol="0">
            <a:spAutoFit/>
          </a:bodyPr>
          <a:lstStyle/>
          <a:p>
            <a:pPr algn="ctr"/>
            <a:r>
              <a:rPr lang="en-US" sz="2800" dirty="0">
                <a:latin typeface="Minion Pro"/>
              </a:rPr>
              <a:t>CSA Reporting </a:t>
            </a:r>
          </a:p>
        </p:txBody>
      </p:sp>
      <p:sp>
        <p:nvSpPr>
          <p:cNvPr id="5" name="TextBox 4"/>
          <p:cNvSpPr txBox="1"/>
          <p:nvPr/>
        </p:nvSpPr>
        <p:spPr>
          <a:xfrm>
            <a:off x="1000656" y="543773"/>
            <a:ext cx="6738852" cy="1046440"/>
          </a:xfrm>
          <a:prstGeom prst="rect">
            <a:avLst/>
          </a:prstGeom>
          <a:noFill/>
        </p:spPr>
        <p:txBody>
          <a:bodyPr wrap="square" rtlCol="0">
            <a:spAutoFit/>
          </a:bodyPr>
          <a:lstStyle/>
          <a:p>
            <a:pPr algn="ctr"/>
            <a:r>
              <a:rPr lang="en-US" b="1" dirty="0"/>
              <a:t>Scenario</a:t>
            </a:r>
          </a:p>
          <a:p>
            <a:pPr algn="ctr"/>
            <a:endParaRPr lang="en-US" sz="800" b="1" dirty="0"/>
          </a:p>
          <a:p>
            <a:pPr algn="ctr"/>
            <a:r>
              <a:rPr lang="en-US" dirty="0">
                <a:latin typeface="Minion Pro"/>
              </a:rPr>
              <a:t>A CSA is told by a student that the student was sexually assaulted (grabbed on the buttocks) in a dorm room last night. </a:t>
            </a:r>
          </a:p>
        </p:txBody>
      </p:sp>
      <p:sp>
        <p:nvSpPr>
          <p:cNvPr id="3" name="TextBox 2"/>
          <p:cNvSpPr txBox="1"/>
          <p:nvPr/>
        </p:nvSpPr>
        <p:spPr>
          <a:xfrm>
            <a:off x="333478" y="1617011"/>
            <a:ext cx="8073208" cy="2939266"/>
          </a:xfrm>
          <a:prstGeom prst="rect">
            <a:avLst/>
          </a:prstGeom>
          <a:noFill/>
        </p:spPr>
        <p:txBody>
          <a:bodyPr wrap="square" rtlCol="0">
            <a:spAutoFit/>
          </a:bodyPr>
          <a:lstStyle/>
          <a:p>
            <a:pPr algn="ctr"/>
            <a:r>
              <a:rPr lang="en-US" sz="1700" b="1" dirty="0">
                <a:latin typeface="Minion Pro"/>
              </a:rPr>
              <a:t>Is the CSA ready to make a CSA Report? </a:t>
            </a:r>
          </a:p>
          <a:p>
            <a:pPr lvl="1" algn="ctr"/>
            <a:endParaRPr lang="en-US" sz="800" dirty="0">
              <a:latin typeface="Minion Pro"/>
            </a:endParaRPr>
          </a:p>
          <a:p>
            <a:pPr marL="1200150" lvl="2" indent="-285750">
              <a:buFont typeface="Arial" panose="020B0604020202020204" pitchFamily="34" charset="0"/>
              <a:buChar char="•"/>
            </a:pPr>
            <a:r>
              <a:rPr lang="en-US" sz="1600" dirty="0">
                <a:latin typeface="Minion Pro"/>
              </a:rPr>
              <a:t>Do you know if the student wants to speak with the police or other campus official?</a:t>
            </a:r>
          </a:p>
          <a:p>
            <a:pPr marL="1200150" lvl="2" indent="-285750">
              <a:buFont typeface="Arial" panose="020B0604020202020204" pitchFamily="34" charset="0"/>
              <a:buChar char="•"/>
            </a:pPr>
            <a:r>
              <a:rPr lang="en-US" sz="1600" dirty="0">
                <a:latin typeface="Minion Pro"/>
              </a:rPr>
              <a:t>Has the student provided you with their identity and consented to sharing it for the report?</a:t>
            </a:r>
          </a:p>
          <a:p>
            <a:pPr marL="1200150" lvl="2" indent="-285750">
              <a:buFont typeface="Arial" panose="020B0604020202020204" pitchFamily="34" charset="0"/>
              <a:buChar char="•"/>
            </a:pPr>
            <a:r>
              <a:rPr lang="en-US" sz="1600" dirty="0">
                <a:latin typeface="Minion Pro"/>
              </a:rPr>
              <a:t>Has the student identified the perpetrator and consented to sharing their identity for the report?  </a:t>
            </a:r>
          </a:p>
          <a:p>
            <a:pPr marL="1200150" lvl="2" indent="-285750">
              <a:buFont typeface="Arial" panose="020B0604020202020204" pitchFamily="34" charset="0"/>
              <a:buChar char="•"/>
            </a:pPr>
            <a:r>
              <a:rPr lang="en-US" sz="1600" dirty="0">
                <a:latin typeface="Minion Pro"/>
              </a:rPr>
              <a:t>Were you given specific details of the offense which allows you to correctly identify the </a:t>
            </a:r>
            <a:r>
              <a:rPr lang="en-US" sz="1600" dirty="0" err="1">
                <a:latin typeface="Minion Pro"/>
              </a:rPr>
              <a:t>Clery</a:t>
            </a:r>
            <a:r>
              <a:rPr lang="en-US" sz="1600" dirty="0">
                <a:latin typeface="Minion Pro"/>
              </a:rPr>
              <a:t> crime </a:t>
            </a:r>
            <a:r>
              <a:rPr lang="en-US" sz="1600" b="1" dirty="0">
                <a:latin typeface="Minion Pro"/>
              </a:rPr>
              <a:t>(rape or fondling</a:t>
            </a:r>
            <a:r>
              <a:rPr lang="en-US" sz="1600" dirty="0">
                <a:latin typeface="Minion Pro"/>
              </a:rPr>
              <a:t>)?</a:t>
            </a:r>
          </a:p>
          <a:p>
            <a:pPr marL="1200150" lvl="2" indent="-285750">
              <a:buFont typeface="Arial" panose="020B0604020202020204" pitchFamily="34" charset="0"/>
              <a:buChar char="•"/>
            </a:pPr>
            <a:r>
              <a:rPr lang="en-US" sz="1600" dirty="0">
                <a:latin typeface="Minion Pro"/>
              </a:rPr>
              <a:t>Do you know in which dorm and in what room the offense occurred?</a:t>
            </a:r>
          </a:p>
          <a:p>
            <a:pPr marL="1200150" lvl="2" indent="-285750">
              <a:buFont typeface="Arial" panose="020B0604020202020204" pitchFamily="34" charset="0"/>
              <a:buChar char="•"/>
            </a:pPr>
            <a:r>
              <a:rPr lang="en-US" sz="1600" dirty="0">
                <a:latin typeface="Minion Pro"/>
              </a:rPr>
              <a:t>Do you know when exactly the offense occurred (date and time)?</a:t>
            </a:r>
          </a:p>
        </p:txBody>
      </p:sp>
    </p:spTree>
    <p:extLst>
      <p:ext uri="{BB962C8B-B14F-4D97-AF65-F5344CB8AC3E}">
        <p14:creationId xmlns:p14="http://schemas.microsoft.com/office/powerpoint/2010/main" val="26889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2954" y="1980102"/>
            <a:ext cx="4229923" cy="861774"/>
          </a:xfrm>
          <a:prstGeom prst="rect">
            <a:avLst/>
          </a:prstGeom>
          <a:noFill/>
        </p:spPr>
        <p:txBody>
          <a:bodyPr wrap="square" rtlCol="0">
            <a:spAutoFit/>
          </a:bodyPr>
          <a:lstStyle/>
          <a:p>
            <a:pPr algn="ctr"/>
            <a:r>
              <a:rPr lang="en-US" sz="3600" dirty="0" smtClean="0">
                <a:latin typeface="Minion Pro"/>
              </a:rPr>
              <a:t>Practical Exercise</a:t>
            </a:r>
          </a:p>
          <a:p>
            <a:pPr algn="ctr"/>
            <a:endParaRPr lang="en-US" sz="1400" dirty="0" smtClean="0">
              <a:latin typeface="Minion Pro"/>
            </a:endParaRPr>
          </a:p>
        </p:txBody>
      </p:sp>
    </p:spTree>
    <p:extLst>
      <p:ext uri="{BB962C8B-B14F-4D97-AF65-F5344CB8AC3E}">
        <p14:creationId xmlns:p14="http://schemas.microsoft.com/office/powerpoint/2010/main" val="6906328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1" y="181409"/>
            <a:ext cx="6335016" cy="523220"/>
          </a:xfrm>
          <a:prstGeom prst="rect">
            <a:avLst/>
          </a:prstGeom>
          <a:noFill/>
        </p:spPr>
        <p:txBody>
          <a:bodyPr wrap="square" rtlCol="0">
            <a:spAutoFit/>
          </a:bodyPr>
          <a:lstStyle/>
          <a:p>
            <a:pPr algn="ctr"/>
            <a:r>
              <a:rPr lang="en-US" sz="2800" dirty="0">
                <a:latin typeface="Minion Pro"/>
              </a:rPr>
              <a:t>CSA Reporting </a:t>
            </a:r>
          </a:p>
        </p:txBody>
      </p:sp>
      <p:sp>
        <p:nvSpPr>
          <p:cNvPr id="5" name="TextBox 4"/>
          <p:cNvSpPr txBox="1"/>
          <p:nvPr/>
        </p:nvSpPr>
        <p:spPr>
          <a:xfrm>
            <a:off x="720335" y="1084610"/>
            <a:ext cx="7703327" cy="2031325"/>
          </a:xfrm>
          <a:prstGeom prst="rect">
            <a:avLst/>
          </a:prstGeom>
          <a:noFill/>
        </p:spPr>
        <p:txBody>
          <a:bodyPr wrap="square" rtlCol="0">
            <a:spAutoFit/>
          </a:bodyPr>
          <a:lstStyle/>
          <a:p>
            <a:pPr algn="ctr"/>
            <a:r>
              <a:rPr lang="en-US" b="1" dirty="0"/>
              <a:t>Scenario</a:t>
            </a:r>
          </a:p>
          <a:p>
            <a:pPr algn="ctr"/>
            <a:endParaRPr lang="en-US" b="1" dirty="0"/>
          </a:p>
          <a:p>
            <a:pPr algn="ctr"/>
            <a:r>
              <a:rPr lang="en-US" dirty="0">
                <a:latin typeface="Minion Pro"/>
              </a:rPr>
              <a:t>A student named J. Smith who lives in Kerr Hall, room # 321 reports to you that J. came home last night around 11:00pm and discovered their laptop was stolen out of their room.  J. Smith explains no one else has lawful access to the room and believes the thief (unknown identity) gained entry into the room because the door was left unlocked.  </a:t>
            </a:r>
          </a:p>
        </p:txBody>
      </p:sp>
    </p:spTree>
    <p:extLst>
      <p:ext uri="{BB962C8B-B14F-4D97-AF65-F5344CB8AC3E}">
        <p14:creationId xmlns:p14="http://schemas.microsoft.com/office/powerpoint/2010/main" val="31537258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2486" y="217088"/>
            <a:ext cx="5650860" cy="539430"/>
          </a:xfrm>
          <a:prstGeom prst="rect">
            <a:avLst/>
          </a:prstGeom>
          <a:noFill/>
        </p:spPr>
        <p:txBody>
          <a:bodyPr wrap="square" rtlCol="0">
            <a:spAutoFit/>
          </a:bodyPr>
          <a:lstStyle/>
          <a:p>
            <a:pPr algn="ctr"/>
            <a:r>
              <a:rPr lang="en-US" sz="2800" dirty="0" smtClean="0">
                <a:latin typeface="Minion Pro"/>
              </a:rPr>
              <a:t>CSA Reporting</a:t>
            </a:r>
            <a:endParaRPr lang="en-US" sz="2800" dirty="0">
              <a:latin typeface="Minion Pro"/>
            </a:endParaRPr>
          </a:p>
        </p:txBody>
      </p:sp>
      <p:sp>
        <p:nvSpPr>
          <p:cNvPr id="6" name="TextBox 5"/>
          <p:cNvSpPr txBox="1"/>
          <p:nvPr/>
        </p:nvSpPr>
        <p:spPr>
          <a:xfrm>
            <a:off x="1295948" y="1164378"/>
            <a:ext cx="6663937" cy="2369880"/>
          </a:xfrm>
          <a:prstGeom prst="rect">
            <a:avLst/>
          </a:prstGeom>
          <a:noFill/>
        </p:spPr>
        <p:txBody>
          <a:bodyPr wrap="square" rtlCol="0">
            <a:spAutoFit/>
          </a:bodyPr>
          <a:lstStyle/>
          <a:p>
            <a:r>
              <a:rPr lang="en-US" sz="2000" dirty="0" smtClean="0">
                <a:latin typeface="Minion Pro"/>
              </a:rPr>
              <a:t>Did you ask yourself:</a:t>
            </a:r>
          </a:p>
          <a:p>
            <a:endParaRPr lang="en-US" sz="2000" dirty="0" smtClean="0">
              <a:latin typeface="Minion Pro"/>
            </a:endParaRPr>
          </a:p>
          <a:p>
            <a:pPr marL="285750" indent="-285750">
              <a:buFont typeface="Arial" panose="020B0604020202020204" pitchFamily="34" charset="0"/>
              <a:buChar char="•"/>
            </a:pPr>
            <a:r>
              <a:rPr lang="en-US" dirty="0" smtClean="0">
                <a:latin typeface="Minion Pro"/>
              </a:rPr>
              <a:t>Is this crime a </a:t>
            </a:r>
            <a:r>
              <a:rPr lang="en-US" dirty="0" err="1" smtClean="0">
                <a:latin typeface="Minion Pro"/>
              </a:rPr>
              <a:t>Clery</a:t>
            </a:r>
            <a:r>
              <a:rPr lang="en-US" dirty="0" smtClean="0">
                <a:latin typeface="Minion Pro"/>
              </a:rPr>
              <a:t> Reportable Crime?</a:t>
            </a:r>
          </a:p>
          <a:p>
            <a:pPr marL="742950" lvl="1" indent="-285750">
              <a:buFont typeface="Courier New" panose="02070309020205020404" pitchFamily="49" charset="0"/>
              <a:buChar char="o"/>
            </a:pPr>
            <a:r>
              <a:rPr lang="en-US" dirty="0" smtClean="0">
                <a:latin typeface="Minion Pro"/>
              </a:rPr>
              <a:t>Do you know the correct </a:t>
            </a:r>
            <a:r>
              <a:rPr lang="en-US" dirty="0" err="1" smtClean="0">
                <a:latin typeface="Minion Pro"/>
              </a:rPr>
              <a:t>Clery</a:t>
            </a:r>
            <a:r>
              <a:rPr lang="en-US" dirty="0" smtClean="0">
                <a:latin typeface="Minion Pro"/>
              </a:rPr>
              <a:t> Crime?</a:t>
            </a:r>
          </a:p>
          <a:p>
            <a:pPr marL="285750" indent="-285750">
              <a:buFont typeface="Arial" panose="020B0604020202020204" pitchFamily="34" charset="0"/>
              <a:buChar char="•"/>
            </a:pPr>
            <a:r>
              <a:rPr lang="en-US" dirty="0" smtClean="0">
                <a:latin typeface="Minion Pro"/>
              </a:rPr>
              <a:t>Did </a:t>
            </a:r>
            <a:r>
              <a:rPr lang="en-US" dirty="0">
                <a:latin typeface="Minion Pro"/>
              </a:rPr>
              <a:t>this </a:t>
            </a:r>
            <a:r>
              <a:rPr lang="en-US" dirty="0" smtClean="0">
                <a:latin typeface="Minion Pro"/>
              </a:rPr>
              <a:t>occur </a:t>
            </a:r>
            <a:r>
              <a:rPr lang="en-US" dirty="0">
                <a:latin typeface="Minion Pro"/>
              </a:rPr>
              <a:t>in UNT </a:t>
            </a:r>
            <a:r>
              <a:rPr lang="en-US" dirty="0" err="1">
                <a:latin typeface="Minion Pro"/>
              </a:rPr>
              <a:t>Clery</a:t>
            </a:r>
            <a:r>
              <a:rPr lang="en-US" dirty="0">
                <a:latin typeface="Minion Pro"/>
              </a:rPr>
              <a:t> Geography</a:t>
            </a:r>
            <a:r>
              <a:rPr lang="en-US" dirty="0" smtClean="0">
                <a:latin typeface="Minion Pro"/>
              </a:rPr>
              <a:t>?</a:t>
            </a:r>
          </a:p>
          <a:p>
            <a:pPr marL="285750" indent="-285750">
              <a:buFont typeface="Arial" panose="020B0604020202020204" pitchFamily="34" charset="0"/>
              <a:buChar char="•"/>
            </a:pPr>
            <a:r>
              <a:rPr lang="en-US" dirty="0" smtClean="0">
                <a:latin typeface="Minion Pro"/>
              </a:rPr>
              <a:t>When did this crime occur? </a:t>
            </a:r>
          </a:p>
          <a:p>
            <a:pPr marL="285750" indent="-285750">
              <a:buFont typeface="Arial" panose="020B0604020202020204" pitchFamily="34" charset="0"/>
              <a:buChar char="•"/>
            </a:pPr>
            <a:r>
              <a:rPr lang="en-US" dirty="0" smtClean="0">
                <a:latin typeface="Minion Pro"/>
              </a:rPr>
              <a:t>Does the victim wish to be contacted by the UNTPD?</a:t>
            </a:r>
          </a:p>
          <a:p>
            <a:pPr marL="285750" indent="-285750">
              <a:buFont typeface="Arial" panose="020B0604020202020204" pitchFamily="34" charset="0"/>
              <a:buChar char="•"/>
            </a:pPr>
            <a:endParaRPr lang="en-US" dirty="0" smtClean="0">
              <a:latin typeface="Minion Pro"/>
            </a:endParaRPr>
          </a:p>
        </p:txBody>
      </p:sp>
    </p:spTree>
    <p:extLst>
      <p:ext uri="{BB962C8B-B14F-4D97-AF65-F5344CB8AC3E}">
        <p14:creationId xmlns:p14="http://schemas.microsoft.com/office/powerpoint/2010/main" val="5953215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236742" y="74066"/>
            <a:ext cx="6335016" cy="523220"/>
          </a:xfrm>
          <a:prstGeom prst="rect">
            <a:avLst/>
          </a:prstGeom>
          <a:noFill/>
        </p:spPr>
        <p:txBody>
          <a:bodyPr wrap="square" rtlCol="0">
            <a:spAutoFit/>
          </a:bodyPr>
          <a:lstStyle/>
          <a:p>
            <a:pPr algn="ctr"/>
            <a:r>
              <a:rPr lang="en-US" sz="2800" dirty="0">
                <a:latin typeface="Minion Pro"/>
              </a:rPr>
              <a:t>CSA Reporting </a:t>
            </a:r>
          </a:p>
        </p:txBody>
      </p:sp>
      <p:sp>
        <p:nvSpPr>
          <p:cNvPr id="3" name="TextBox 2"/>
          <p:cNvSpPr txBox="1"/>
          <p:nvPr/>
        </p:nvSpPr>
        <p:spPr>
          <a:xfrm>
            <a:off x="890150" y="638933"/>
            <a:ext cx="7028198" cy="3770263"/>
          </a:xfrm>
          <a:prstGeom prst="rect">
            <a:avLst/>
          </a:prstGeom>
          <a:noFill/>
        </p:spPr>
        <p:txBody>
          <a:bodyPr wrap="square" rtlCol="0">
            <a:spAutoFit/>
          </a:bodyPr>
          <a:lstStyle/>
          <a:p>
            <a:pPr marL="742950" lvl="1" indent="-285750">
              <a:buFont typeface="Arial" panose="020B0604020202020204" pitchFamily="34" charset="0"/>
              <a:buChar char="•"/>
            </a:pPr>
            <a:r>
              <a:rPr lang="en-US" sz="1700" b="1" dirty="0"/>
              <a:t>Who:</a:t>
            </a:r>
          </a:p>
          <a:p>
            <a:pPr marL="1200150" lvl="2" indent="-285750">
              <a:buFont typeface="Courier New" panose="02070309020205020404" pitchFamily="49" charset="0"/>
              <a:buChar char="o"/>
            </a:pPr>
            <a:r>
              <a:rPr lang="en-US" sz="1700" dirty="0"/>
              <a:t>CSA-Kevin Crawford, Victim-J. Smith.</a:t>
            </a:r>
          </a:p>
          <a:p>
            <a:pPr marL="742950" lvl="1" indent="-285750">
              <a:buFont typeface="Arial" panose="020B0604020202020204" pitchFamily="34" charset="0"/>
              <a:buChar char="•"/>
            </a:pPr>
            <a:r>
              <a:rPr lang="en-US" sz="1700" b="1" dirty="0"/>
              <a:t>What:</a:t>
            </a:r>
          </a:p>
          <a:p>
            <a:pPr marL="1200150" lvl="2" indent="-285750">
              <a:buFont typeface="Courier New" panose="02070309020205020404" pitchFamily="49" charset="0"/>
              <a:buChar char="o"/>
            </a:pPr>
            <a:r>
              <a:rPr lang="en-US" sz="1700" dirty="0"/>
              <a:t>Burglary (Unlawful entry of a structure to commit theft).</a:t>
            </a:r>
          </a:p>
          <a:p>
            <a:pPr marL="742950" lvl="1" indent="-285750">
              <a:buFont typeface="Arial" panose="020B0604020202020204" pitchFamily="34" charset="0"/>
              <a:buChar char="•"/>
            </a:pPr>
            <a:r>
              <a:rPr lang="en-US" sz="1700" b="1" dirty="0"/>
              <a:t>Where:</a:t>
            </a:r>
          </a:p>
          <a:p>
            <a:pPr marL="1200150" lvl="2" indent="-285750">
              <a:buFont typeface="Courier New" panose="02070309020205020404" pitchFamily="49" charset="0"/>
              <a:buChar char="o"/>
            </a:pPr>
            <a:r>
              <a:rPr lang="en-US" sz="1700" dirty="0"/>
              <a:t>Kerr Hall #321.</a:t>
            </a:r>
          </a:p>
          <a:p>
            <a:pPr marL="742950" lvl="1" indent="-285750">
              <a:buFont typeface="Arial" panose="020B0604020202020204" pitchFamily="34" charset="0"/>
              <a:buChar char="•"/>
            </a:pPr>
            <a:r>
              <a:rPr lang="en-US" sz="1700" b="1" dirty="0"/>
              <a:t>When</a:t>
            </a:r>
            <a:r>
              <a:rPr lang="en-US" sz="1700" dirty="0"/>
              <a:t>:</a:t>
            </a:r>
          </a:p>
          <a:p>
            <a:pPr marL="1200150" lvl="2" indent="-285750">
              <a:buFont typeface="Courier New" panose="02070309020205020404" pitchFamily="49" charset="0"/>
              <a:buChar char="o"/>
            </a:pPr>
            <a:r>
              <a:rPr lang="en-US" sz="1700" dirty="0"/>
              <a:t>Date Reported- (Today's date). </a:t>
            </a:r>
          </a:p>
          <a:p>
            <a:pPr marL="1200150" lvl="2" indent="-285750">
              <a:buFont typeface="Courier New" panose="02070309020205020404" pitchFamily="49" charset="0"/>
              <a:buChar char="o"/>
            </a:pPr>
            <a:r>
              <a:rPr lang="en-US" sz="1700" dirty="0"/>
              <a:t>Date and Time Occurred- (Yesterday’s date), 11:00pm.</a:t>
            </a:r>
          </a:p>
          <a:p>
            <a:pPr marL="742950" lvl="1" indent="-285750">
              <a:buFont typeface="Arial" panose="020B0604020202020204" pitchFamily="34" charset="0"/>
              <a:buChar char="•"/>
            </a:pPr>
            <a:r>
              <a:rPr lang="en-US" sz="1700" b="1" dirty="0"/>
              <a:t>How:</a:t>
            </a:r>
          </a:p>
          <a:p>
            <a:pPr marL="1200150" lvl="2" indent="-285750">
              <a:buFont typeface="Courier New" panose="02070309020205020404" pitchFamily="49" charset="0"/>
              <a:buChar char="o"/>
            </a:pPr>
            <a:r>
              <a:rPr lang="en-US" sz="1700" dirty="0"/>
              <a:t>Student J. Smith reported upon returning to the dorm room J. discovered their </a:t>
            </a:r>
            <a:r>
              <a:rPr lang="en-US" sz="1700" dirty="0">
                <a:solidFill>
                  <a:srgbClr val="FF0000"/>
                </a:solidFill>
              </a:rPr>
              <a:t>laptop was stolen </a:t>
            </a:r>
            <a:r>
              <a:rPr lang="en-US" sz="1700" dirty="0"/>
              <a:t>by an unknown person. Smith stated no one else </a:t>
            </a:r>
            <a:r>
              <a:rPr lang="en-US" sz="1700" dirty="0">
                <a:solidFill>
                  <a:srgbClr val="FF0000"/>
                </a:solidFill>
              </a:rPr>
              <a:t>has access </a:t>
            </a:r>
            <a:r>
              <a:rPr lang="en-US" sz="1700" dirty="0"/>
              <a:t>to the room but the door was left unlocked. </a:t>
            </a:r>
            <a:r>
              <a:rPr lang="en-US" dirty="0"/>
              <a:t>	</a:t>
            </a:r>
          </a:p>
        </p:txBody>
      </p:sp>
    </p:spTree>
    <p:extLst>
      <p:ext uri="{BB962C8B-B14F-4D97-AF65-F5344CB8AC3E}">
        <p14:creationId xmlns:p14="http://schemas.microsoft.com/office/powerpoint/2010/main" val="15555155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3586" y="1894585"/>
            <a:ext cx="6499476" cy="646331"/>
          </a:xfrm>
          <a:prstGeom prst="rect">
            <a:avLst/>
          </a:prstGeom>
          <a:noFill/>
        </p:spPr>
        <p:txBody>
          <a:bodyPr wrap="square" rtlCol="0">
            <a:spAutoFit/>
          </a:bodyPr>
          <a:lstStyle/>
          <a:p>
            <a:pPr algn="ctr"/>
            <a:r>
              <a:rPr lang="en-US" sz="3600" dirty="0" smtClean="0">
                <a:latin typeface="Minion Pro"/>
              </a:rPr>
              <a:t>Closing</a:t>
            </a:r>
            <a:endParaRPr lang="en-US" sz="3600" dirty="0">
              <a:latin typeface="Minion Pro"/>
            </a:endParaRPr>
          </a:p>
        </p:txBody>
      </p:sp>
    </p:spTree>
    <p:extLst>
      <p:ext uri="{BB962C8B-B14F-4D97-AF65-F5344CB8AC3E}">
        <p14:creationId xmlns:p14="http://schemas.microsoft.com/office/powerpoint/2010/main" val="28357586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404492" y="285813"/>
            <a:ext cx="6335016" cy="523220"/>
          </a:xfrm>
          <a:prstGeom prst="rect">
            <a:avLst/>
          </a:prstGeom>
          <a:noFill/>
        </p:spPr>
        <p:txBody>
          <a:bodyPr wrap="square" rtlCol="0">
            <a:spAutoFit/>
          </a:bodyPr>
          <a:lstStyle/>
          <a:p>
            <a:pPr algn="ctr"/>
            <a:r>
              <a:rPr lang="en-US" sz="2800" dirty="0">
                <a:latin typeface="Minion Pro"/>
              </a:rPr>
              <a:t>Important Links</a:t>
            </a:r>
          </a:p>
        </p:txBody>
      </p:sp>
      <p:graphicFrame>
        <p:nvGraphicFramePr>
          <p:cNvPr id="8" name="Diagram 7"/>
          <p:cNvGraphicFramePr/>
          <p:nvPr>
            <p:extLst>
              <p:ext uri="{D42A27DB-BD31-4B8C-83A1-F6EECF244321}">
                <p14:modId xmlns:p14="http://schemas.microsoft.com/office/powerpoint/2010/main" val="3397238655"/>
              </p:ext>
            </p:extLst>
          </p:nvPr>
        </p:nvGraphicFramePr>
        <p:xfrm>
          <a:off x="675932" y="1460927"/>
          <a:ext cx="7792136" cy="2446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02650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47"/>
            <a:ext cx="9144000" cy="5151120"/>
          </a:xfrm>
          <a:prstGeom prst="rect">
            <a:avLst/>
          </a:prstGeom>
        </p:spPr>
      </p:pic>
      <p:sp>
        <p:nvSpPr>
          <p:cNvPr id="10" name="Content Placeholder 5"/>
          <p:cNvSpPr txBox="1">
            <a:spLocks/>
          </p:cNvSpPr>
          <p:nvPr/>
        </p:nvSpPr>
        <p:spPr>
          <a:xfrm>
            <a:off x="1959977" y="2100273"/>
            <a:ext cx="2256556" cy="23206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100" dirty="0">
              <a:latin typeface="Minion Pro"/>
              <a:cs typeface="Minion Pro"/>
            </a:endParaRPr>
          </a:p>
          <a:p>
            <a:pPr marL="0" indent="0">
              <a:buFont typeface="Arial"/>
              <a:buNone/>
            </a:pPr>
            <a:endParaRPr lang="en-US" sz="1300" dirty="0">
              <a:latin typeface="Minion Pro"/>
              <a:cs typeface="Minion Pro"/>
            </a:endParaRPr>
          </a:p>
        </p:txBody>
      </p:sp>
      <p:sp>
        <p:nvSpPr>
          <p:cNvPr id="4" name="TextBox 3"/>
          <p:cNvSpPr txBox="1"/>
          <p:nvPr/>
        </p:nvSpPr>
        <p:spPr>
          <a:xfrm>
            <a:off x="1249898" y="303271"/>
            <a:ext cx="6335016" cy="523220"/>
          </a:xfrm>
          <a:prstGeom prst="rect">
            <a:avLst/>
          </a:prstGeom>
          <a:noFill/>
        </p:spPr>
        <p:txBody>
          <a:bodyPr wrap="square" rtlCol="0">
            <a:spAutoFit/>
          </a:bodyPr>
          <a:lstStyle/>
          <a:p>
            <a:pPr algn="ctr"/>
            <a:r>
              <a:rPr lang="en-US" sz="2800" dirty="0">
                <a:latin typeface="Minion Pro"/>
              </a:rPr>
              <a:t>Closing</a:t>
            </a:r>
          </a:p>
        </p:txBody>
      </p:sp>
      <p:sp>
        <p:nvSpPr>
          <p:cNvPr id="3" name="TextBox 2"/>
          <p:cNvSpPr txBox="1"/>
          <p:nvPr/>
        </p:nvSpPr>
        <p:spPr>
          <a:xfrm>
            <a:off x="522984" y="1577676"/>
            <a:ext cx="8098032" cy="646331"/>
          </a:xfrm>
          <a:prstGeom prst="rect">
            <a:avLst/>
          </a:prstGeom>
          <a:noFill/>
        </p:spPr>
        <p:txBody>
          <a:bodyPr wrap="square" rtlCol="0">
            <a:spAutoFit/>
          </a:bodyPr>
          <a:lstStyle/>
          <a:p>
            <a:pPr algn="ctr"/>
            <a:r>
              <a:rPr lang="en-US" b="1" dirty="0">
                <a:latin typeface="Minion Pro"/>
              </a:rPr>
              <a:t>Remember as a CSA you have a legal responsibility to make the </a:t>
            </a:r>
          </a:p>
          <a:p>
            <a:pPr algn="ctr"/>
            <a:r>
              <a:rPr lang="en-US" b="1" dirty="0">
                <a:latin typeface="Minion Pro"/>
              </a:rPr>
              <a:t>UNT Police Department aware of </a:t>
            </a:r>
            <a:r>
              <a:rPr lang="en-US" b="1" dirty="0" err="1">
                <a:latin typeface="Minion Pro"/>
              </a:rPr>
              <a:t>Clery</a:t>
            </a:r>
            <a:r>
              <a:rPr lang="en-US" b="1" dirty="0">
                <a:latin typeface="Minion Pro"/>
              </a:rPr>
              <a:t> Crimes.</a:t>
            </a:r>
          </a:p>
        </p:txBody>
      </p:sp>
      <p:sp>
        <p:nvSpPr>
          <p:cNvPr id="5" name="TextBox 4"/>
          <p:cNvSpPr txBox="1"/>
          <p:nvPr/>
        </p:nvSpPr>
        <p:spPr>
          <a:xfrm>
            <a:off x="789409" y="2856180"/>
            <a:ext cx="7255995" cy="830997"/>
          </a:xfrm>
          <a:prstGeom prst="rect">
            <a:avLst/>
          </a:prstGeom>
          <a:noFill/>
        </p:spPr>
        <p:txBody>
          <a:bodyPr wrap="square" rtlCol="0">
            <a:spAutoFit/>
          </a:bodyPr>
          <a:lstStyle/>
          <a:p>
            <a:pPr algn="ctr"/>
            <a:r>
              <a:rPr lang="en-US" sz="1600" dirty="0">
                <a:latin typeface="Minion Pro"/>
              </a:rPr>
              <a:t>For assistance and/or questions please contact:</a:t>
            </a:r>
          </a:p>
          <a:p>
            <a:pPr algn="ctr"/>
            <a:r>
              <a:rPr lang="en-US" sz="1600" dirty="0">
                <a:latin typeface="Minion Pro"/>
              </a:rPr>
              <a:t>	Captain West </a:t>
            </a:r>
            <a:r>
              <a:rPr lang="en-US" sz="1600" dirty="0" err="1">
                <a:latin typeface="Minion Pro"/>
              </a:rPr>
              <a:t>Gilbreath</a:t>
            </a:r>
            <a:r>
              <a:rPr lang="en-US" sz="1600" dirty="0">
                <a:latin typeface="Minion Pro"/>
              </a:rPr>
              <a:t> at:</a:t>
            </a:r>
          </a:p>
          <a:p>
            <a:pPr algn="ctr"/>
            <a:r>
              <a:rPr lang="en-US" sz="1600" dirty="0">
                <a:latin typeface="Minion Pro"/>
                <a:hlinkClick r:id="rId3"/>
              </a:rPr>
              <a:t>West.gilbreath@unt.edu</a:t>
            </a:r>
            <a:r>
              <a:rPr lang="en-US" sz="1600" dirty="0">
                <a:latin typeface="Minion Pro"/>
              </a:rPr>
              <a:t> </a:t>
            </a:r>
          </a:p>
        </p:txBody>
      </p:sp>
    </p:spTree>
    <p:extLst>
      <p:ext uri="{BB962C8B-B14F-4D97-AF65-F5344CB8AC3E}">
        <p14:creationId xmlns:p14="http://schemas.microsoft.com/office/powerpoint/2010/main" val="2980944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 y="0"/>
            <a:ext cx="9144000" cy="5151120"/>
          </a:xfrm>
          <a:prstGeom prst="rect">
            <a:avLst/>
          </a:prstGeom>
        </p:spPr>
      </p:pic>
      <p:sp>
        <p:nvSpPr>
          <p:cNvPr id="10" name="Content Placeholder 5"/>
          <p:cNvSpPr txBox="1">
            <a:spLocks/>
          </p:cNvSpPr>
          <p:nvPr/>
        </p:nvSpPr>
        <p:spPr>
          <a:xfrm>
            <a:off x="1211686" y="1586047"/>
            <a:ext cx="6716563" cy="110156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dirty="0">
                <a:latin typeface="Minion Pro"/>
                <a:cs typeface="Minion Pro"/>
              </a:rPr>
              <a:t>To provide students and their families with accurate, complete and timely information about crime and campus safety so that they can make informed decision. </a:t>
            </a:r>
          </a:p>
        </p:txBody>
      </p:sp>
      <p:sp>
        <p:nvSpPr>
          <p:cNvPr id="3" name="Title 2"/>
          <p:cNvSpPr>
            <a:spLocks noGrp="1"/>
          </p:cNvSpPr>
          <p:nvPr>
            <p:ph type="title"/>
          </p:nvPr>
        </p:nvSpPr>
        <p:spPr>
          <a:xfrm>
            <a:off x="455168" y="62825"/>
            <a:ext cx="8229600" cy="857250"/>
          </a:xfrm>
        </p:spPr>
        <p:txBody>
          <a:bodyPr>
            <a:normAutofit/>
          </a:bodyPr>
          <a:lstStyle/>
          <a:p>
            <a:r>
              <a:rPr lang="en-US" sz="2800" dirty="0">
                <a:latin typeface="Minion Pro"/>
              </a:rPr>
              <a:t>Purpose of the </a:t>
            </a:r>
            <a:r>
              <a:rPr lang="en-US" sz="2800" dirty="0" err="1">
                <a:latin typeface="Minion Pro"/>
              </a:rPr>
              <a:t>Clery</a:t>
            </a:r>
            <a:r>
              <a:rPr lang="en-US" sz="2800" dirty="0">
                <a:latin typeface="Minion Pro"/>
              </a:rPr>
              <a:t> Act</a:t>
            </a:r>
          </a:p>
        </p:txBody>
      </p:sp>
    </p:spTree>
    <p:extLst>
      <p:ext uri="{BB962C8B-B14F-4D97-AF65-F5344CB8AC3E}">
        <p14:creationId xmlns:p14="http://schemas.microsoft.com/office/powerpoint/2010/main" val="19020520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p:cNvSpPr txBox="1">
            <a:spLocks/>
          </p:cNvSpPr>
          <p:nvPr/>
        </p:nvSpPr>
        <p:spPr>
          <a:xfrm>
            <a:off x="62368" y="4851794"/>
            <a:ext cx="3802019" cy="225835"/>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800" dirty="0">
                <a:solidFill>
                  <a:schemeClr val="bg1"/>
                </a:solidFill>
                <a:latin typeface="Minion Pro"/>
                <a:cs typeface="Minion Pro"/>
              </a:rPr>
              <a:t>State of the University</a:t>
            </a:r>
          </a:p>
          <a:p>
            <a:pPr marL="0" indent="0">
              <a:buFont typeface="Arial"/>
              <a:buNone/>
            </a:pPr>
            <a:r>
              <a:rPr lang="en-US" sz="1300" dirty="0"/>
              <a:t> </a:t>
            </a:r>
          </a:p>
        </p:txBody>
      </p:sp>
      <p:pic>
        <p:nvPicPr>
          <p:cNvPr id="5" name="Picture 4" descr="15_710_125th_PPT_W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extBox 1"/>
          <p:cNvSpPr txBox="1"/>
          <p:nvPr/>
        </p:nvSpPr>
        <p:spPr>
          <a:xfrm>
            <a:off x="3091856" y="2067728"/>
            <a:ext cx="5256156" cy="1015663"/>
          </a:xfrm>
          <a:prstGeom prst="rect">
            <a:avLst/>
          </a:prstGeom>
          <a:noFill/>
        </p:spPr>
        <p:txBody>
          <a:bodyPr wrap="square" rtlCol="0">
            <a:spAutoFit/>
          </a:bodyPr>
          <a:lstStyle/>
          <a:p>
            <a:pPr algn="ctr"/>
            <a:r>
              <a:rPr lang="en-US" sz="6000" b="1" dirty="0">
                <a:solidFill>
                  <a:schemeClr val="bg1"/>
                </a:solidFill>
              </a:rPr>
              <a:t>Questions ????</a:t>
            </a:r>
          </a:p>
        </p:txBody>
      </p:sp>
    </p:spTree>
    <p:extLst>
      <p:ext uri="{BB962C8B-B14F-4D97-AF65-F5344CB8AC3E}">
        <p14:creationId xmlns:p14="http://schemas.microsoft.com/office/powerpoint/2010/main" val="1653813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626924" y="2151398"/>
            <a:ext cx="4489770" cy="110156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latin typeface="Minion Pro"/>
                <a:cs typeface="Minion Pro"/>
              </a:rPr>
              <a:t>Specifically:</a:t>
            </a:r>
          </a:p>
          <a:p>
            <a:pPr>
              <a:buFont typeface="+mj-lt"/>
              <a:buAutoNum type="arabicPeriod"/>
            </a:pPr>
            <a:r>
              <a:rPr lang="en-US" sz="1800" dirty="0">
                <a:latin typeface="Minion Pro"/>
                <a:cs typeface="Minion Pro"/>
              </a:rPr>
              <a:t>Loss of Title IV funding (financial aid).</a:t>
            </a:r>
          </a:p>
          <a:p>
            <a:pPr>
              <a:buFont typeface="+mj-lt"/>
              <a:buAutoNum type="arabicPeriod"/>
            </a:pPr>
            <a:r>
              <a:rPr lang="en-US" sz="1800" dirty="0" smtClean="0">
                <a:latin typeface="Minion Pro"/>
                <a:cs typeface="Minion Pro"/>
              </a:rPr>
              <a:t>$55,000 </a:t>
            </a:r>
            <a:r>
              <a:rPr lang="en-US" sz="1800" dirty="0">
                <a:latin typeface="Minion Pro"/>
                <a:cs typeface="Minion Pro"/>
              </a:rPr>
              <a:t>fine per violation.</a:t>
            </a:r>
          </a:p>
        </p:txBody>
      </p:sp>
      <p:sp>
        <p:nvSpPr>
          <p:cNvPr id="3" name="Title 2"/>
          <p:cNvSpPr>
            <a:spLocks noGrp="1"/>
          </p:cNvSpPr>
          <p:nvPr>
            <p:ph type="title"/>
          </p:nvPr>
        </p:nvSpPr>
        <p:spPr>
          <a:xfrm>
            <a:off x="379506" y="110369"/>
            <a:ext cx="8229600" cy="857250"/>
          </a:xfrm>
        </p:spPr>
        <p:txBody>
          <a:bodyPr>
            <a:normAutofit/>
          </a:bodyPr>
          <a:lstStyle/>
          <a:p>
            <a:r>
              <a:rPr lang="en-US" sz="2800" dirty="0">
                <a:latin typeface="Minion Pro"/>
              </a:rPr>
              <a:t>Consequences for Violating the </a:t>
            </a:r>
            <a:r>
              <a:rPr lang="en-US" sz="2800" dirty="0" err="1">
                <a:latin typeface="Minion Pro"/>
              </a:rPr>
              <a:t>Clery</a:t>
            </a:r>
            <a:r>
              <a:rPr lang="en-US" sz="2800" dirty="0">
                <a:latin typeface="Minion Pro"/>
              </a:rPr>
              <a:t> Act</a:t>
            </a:r>
          </a:p>
        </p:txBody>
      </p:sp>
      <p:pic>
        <p:nvPicPr>
          <p:cNvPr id="4" name="Cha_Ching_Register-Muska666-173262285">
            <a:hlinkClick r:id="" action="ppaction://media"/>
          </p:cNvPr>
          <p:cNvPicPr>
            <a:picLocks noChangeAspect="1"/>
          </p:cNvPicPr>
          <p:nvPr>
            <a:audioFile r:link="rId2"/>
            <p:extLst>
              <p:ext uri="{DAA4B4D4-6D71-4841-9C94-3DE7FCFB9230}">
                <p14:media xmlns:p14="http://schemas.microsoft.com/office/powerpoint/2010/main" r:embed="rId1">
                  <p14:bmkLst>
                    <p14:bmk name="Bookmark 1" time="0"/>
                  </p14:bmkLst>
                </p14:media>
              </p:ext>
            </p:extLst>
          </p:nvPr>
        </p:nvPicPr>
        <p:blipFill>
          <a:blip r:embed="rId5"/>
          <a:stretch>
            <a:fillRect/>
          </a:stretch>
        </p:blipFill>
        <p:spPr>
          <a:xfrm>
            <a:off x="5876799" y="3490173"/>
            <a:ext cx="428543" cy="42854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3618" y="1604901"/>
            <a:ext cx="2926080" cy="2194560"/>
          </a:xfrm>
          <a:prstGeom prst="ellipse">
            <a:avLst/>
          </a:prstGeom>
          <a:ln>
            <a:noFill/>
          </a:ln>
          <a:effectLst>
            <a:softEdge rad="112500"/>
          </a:effectLst>
        </p:spPr>
      </p:pic>
    </p:spTree>
    <p:extLst>
      <p:ext uri="{BB962C8B-B14F-4D97-AF65-F5344CB8AC3E}">
        <p14:creationId xmlns:p14="http://schemas.microsoft.com/office/powerpoint/2010/main" val="317120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7" fill="remove"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0" name="Content Placeholder 5"/>
          <p:cNvSpPr txBox="1">
            <a:spLocks/>
          </p:cNvSpPr>
          <p:nvPr/>
        </p:nvSpPr>
        <p:spPr>
          <a:xfrm>
            <a:off x="802241" y="2317333"/>
            <a:ext cx="7782268" cy="110156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a:latin typeface="Minion Pro"/>
                <a:cs typeface="Minion Pro"/>
              </a:rPr>
              <a:t>$2.4 million dollar fine</a:t>
            </a:r>
            <a:r>
              <a:rPr lang="en-US" sz="1800" dirty="0">
                <a:latin typeface="Minion Pro"/>
                <a:cs typeface="Minion Pro"/>
              </a:rPr>
              <a:t> ($2.1 million not related to Sandusky incidents).  </a:t>
            </a:r>
          </a:p>
          <a:p>
            <a:r>
              <a:rPr lang="en-US" sz="1800" dirty="0">
                <a:latin typeface="Minion Pro"/>
                <a:cs typeface="Minion Pro"/>
              </a:rPr>
              <a:t>2008-2011 over 300 crimes not disclosed</a:t>
            </a:r>
            <a:r>
              <a:rPr lang="en-US" sz="1800" dirty="0" smtClean="0">
                <a:latin typeface="Minion Pro"/>
                <a:cs typeface="Minion Pro"/>
              </a:rPr>
              <a:t>.</a:t>
            </a:r>
          </a:p>
          <a:p>
            <a:pPr lvl="1">
              <a:buFont typeface="Wingdings" panose="05000000000000000000" pitchFamily="2" charset="2"/>
              <a:buChar char="Ø"/>
            </a:pPr>
            <a:r>
              <a:rPr lang="en-US" sz="1400" dirty="0" smtClean="0">
                <a:latin typeface="Minion Pro"/>
                <a:cs typeface="Minion Pro"/>
              </a:rPr>
              <a:t>Fine was based on previous amount of $35,000 per violation</a:t>
            </a:r>
            <a:endParaRPr lang="en-US" sz="1400" dirty="0">
              <a:latin typeface="Minion Pro"/>
              <a:cs typeface="Minion Pro"/>
            </a:endParaRPr>
          </a:p>
          <a:p>
            <a:pPr lvl="1">
              <a:buFont typeface="Wingdings" panose="05000000000000000000" pitchFamily="2" charset="2"/>
              <a:buChar char="Ø"/>
            </a:pPr>
            <a:r>
              <a:rPr lang="en-US" sz="1400" dirty="0">
                <a:latin typeface="Minion Pro"/>
                <a:cs typeface="Minion Pro"/>
              </a:rPr>
              <a:t>5 of which were Sexual Assault Offenses.</a:t>
            </a:r>
          </a:p>
        </p:txBody>
      </p:sp>
      <p:sp>
        <p:nvSpPr>
          <p:cNvPr id="3" name="Title 2"/>
          <p:cNvSpPr>
            <a:spLocks noGrp="1"/>
          </p:cNvSpPr>
          <p:nvPr>
            <p:ph type="title"/>
          </p:nvPr>
        </p:nvSpPr>
        <p:spPr>
          <a:xfrm>
            <a:off x="231503" y="1384373"/>
            <a:ext cx="8229600" cy="857250"/>
          </a:xfrm>
        </p:spPr>
        <p:txBody>
          <a:bodyPr>
            <a:normAutofit/>
          </a:bodyPr>
          <a:lstStyle/>
          <a:p>
            <a:r>
              <a:rPr lang="en-US" sz="2800" dirty="0">
                <a:latin typeface="Minion Pro"/>
              </a:rPr>
              <a:t>Penn State University</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509" t="-610" r="18641" b="13503"/>
          <a:stretch/>
        </p:blipFill>
        <p:spPr>
          <a:xfrm>
            <a:off x="3388779" y="34976"/>
            <a:ext cx="1915048" cy="1371600"/>
          </a:xfrm>
          <a:prstGeom prst="ellipse">
            <a:avLst/>
          </a:prstGeom>
        </p:spPr>
      </p:pic>
      <p:sp>
        <p:nvSpPr>
          <p:cNvPr id="6" name="TextBox 5"/>
          <p:cNvSpPr txBox="1"/>
          <p:nvPr/>
        </p:nvSpPr>
        <p:spPr>
          <a:xfrm>
            <a:off x="1761106" y="3418572"/>
            <a:ext cx="5170394" cy="369332"/>
          </a:xfrm>
          <a:prstGeom prst="rect">
            <a:avLst/>
          </a:prstGeom>
          <a:noFill/>
        </p:spPr>
        <p:txBody>
          <a:bodyPr wrap="square" rtlCol="0">
            <a:spAutoFit/>
          </a:bodyPr>
          <a:lstStyle/>
          <a:p>
            <a:pPr algn="ctr"/>
            <a:r>
              <a:rPr lang="en-US" dirty="0"/>
              <a:t>Source-NY Times</a:t>
            </a:r>
          </a:p>
        </p:txBody>
      </p:sp>
    </p:spTree>
    <p:extLst>
      <p:ext uri="{BB962C8B-B14F-4D97-AF65-F5344CB8AC3E}">
        <p14:creationId xmlns:p14="http://schemas.microsoft.com/office/powerpoint/2010/main" val="1937834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_710_125th_PPT_W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10" name="Content Placeholder 5"/>
          <p:cNvSpPr txBox="1">
            <a:spLocks/>
          </p:cNvSpPr>
          <p:nvPr/>
        </p:nvSpPr>
        <p:spPr>
          <a:xfrm>
            <a:off x="1035845" y="1112392"/>
            <a:ext cx="7068245" cy="211338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Minion Pro"/>
                <a:cs typeface="Minion Pro"/>
              </a:rPr>
              <a:t>Identify Campus Security Authorities (CSAs)</a:t>
            </a:r>
          </a:p>
          <a:p>
            <a:r>
              <a:rPr lang="en-US" sz="1800" dirty="0">
                <a:latin typeface="Minion Pro"/>
                <a:cs typeface="Minion Pro"/>
              </a:rPr>
              <a:t>Determine UNT’s </a:t>
            </a:r>
            <a:r>
              <a:rPr lang="en-US" sz="1800" dirty="0" err="1">
                <a:latin typeface="Minion Pro"/>
                <a:cs typeface="Minion Pro"/>
              </a:rPr>
              <a:t>Clery</a:t>
            </a:r>
            <a:r>
              <a:rPr lang="en-US" sz="1800" dirty="0">
                <a:latin typeface="Minion Pro"/>
                <a:cs typeface="Minion Pro"/>
              </a:rPr>
              <a:t> Geography</a:t>
            </a:r>
          </a:p>
          <a:p>
            <a:r>
              <a:rPr lang="en-US" sz="1800" dirty="0">
                <a:latin typeface="Minion Pro"/>
                <a:cs typeface="Minion Pro"/>
              </a:rPr>
              <a:t>Collect </a:t>
            </a:r>
            <a:r>
              <a:rPr lang="en-US" sz="1800" dirty="0" err="1">
                <a:latin typeface="Minion Pro"/>
                <a:cs typeface="Minion Pro"/>
              </a:rPr>
              <a:t>Clery</a:t>
            </a:r>
            <a:r>
              <a:rPr lang="en-US" sz="1800" dirty="0">
                <a:latin typeface="Minion Pro"/>
                <a:cs typeface="Minion Pro"/>
              </a:rPr>
              <a:t> Crime Statistics</a:t>
            </a:r>
          </a:p>
          <a:p>
            <a:r>
              <a:rPr lang="en-US" sz="1800" dirty="0">
                <a:latin typeface="Minion Pro"/>
                <a:cs typeface="Minion Pro"/>
              </a:rPr>
              <a:t>Issue </a:t>
            </a:r>
            <a:r>
              <a:rPr lang="en-US" sz="1800" dirty="0" smtClean="0">
                <a:latin typeface="Minion Pro"/>
                <a:cs typeface="Minion Pro"/>
              </a:rPr>
              <a:t>Timely </a:t>
            </a:r>
            <a:r>
              <a:rPr lang="en-US" sz="1800" dirty="0">
                <a:latin typeface="Minion Pro"/>
                <a:cs typeface="Minion Pro"/>
              </a:rPr>
              <a:t>Warnings &amp; Emergency Notifications</a:t>
            </a:r>
          </a:p>
          <a:p>
            <a:r>
              <a:rPr lang="en-US" sz="1800" dirty="0">
                <a:latin typeface="Minion Pro"/>
                <a:cs typeface="Minion Pro"/>
              </a:rPr>
              <a:t>Maintain Crime/Fire Log</a:t>
            </a:r>
          </a:p>
          <a:p>
            <a:r>
              <a:rPr lang="en-US" sz="1800" dirty="0">
                <a:latin typeface="Minion Pro"/>
                <a:cs typeface="Minion Pro"/>
              </a:rPr>
              <a:t>Publish the Annual Security &amp; Fire Safety Report</a:t>
            </a:r>
          </a:p>
          <a:p>
            <a:r>
              <a:rPr lang="en-US" sz="1800" dirty="0">
                <a:latin typeface="Minion Pro"/>
                <a:cs typeface="Minion Pro"/>
              </a:rPr>
              <a:t>Submit crime/fire statistics to the US Department of Education </a:t>
            </a:r>
          </a:p>
        </p:txBody>
      </p:sp>
      <p:sp>
        <p:nvSpPr>
          <p:cNvPr id="3" name="Title 2"/>
          <p:cNvSpPr>
            <a:spLocks noGrp="1"/>
          </p:cNvSpPr>
          <p:nvPr>
            <p:ph type="title"/>
          </p:nvPr>
        </p:nvSpPr>
        <p:spPr>
          <a:xfrm>
            <a:off x="455168" y="84673"/>
            <a:ext cx="8229600" cy="857250"/>
          </a:xfrm>
        </p:spPr>
        <p:txBody>
          <a:bodyPr>
            <a:normAutofit/>
          </a:bodyPr>
          <a:lstStyle/>
          <a:p>
            <a:r>
              <a:rPr lang="en-US" sz="2800" dirty="0">
                <a:latin typeface="Minion Pro"/>
              </a:rPr>
              <a:t>Requirements of the </a:t>
            </a:r>
            <a:r>
              <a:rPr lang="en-US" sz="2800" dirty="0" err="1">
                <a:latin typeface="Minion Pro"/>
              </a:rPr>
              <a:t>Clery</a:t>
            </a:r>
            <a:r>
              <a:rPr lang="en-US" sz="2800" dirty="0">
                <a:latin typeface="Minion Pro"/>
              </a:rPr>
              <a:t> Act</a:t>
            </a:r>
          </a:p>
        </p:txBody>
      </p:sp>
    </p:spTree>
    <p:extLst>
      <p:ext uri="{BB962C8B-B14F-4D97-AF65-F5344CB8AC3E}">
        <p14:creationId xmlns:p14="http://schemas.microsoft.com/office/powerpoint/2010/main" val="656480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1488" y="2006416"/>
            <a:ext cx="7065220" cy="646331"/>
          </a:xfrm>
          <a:prstGeom prst="rect">
            <a:avLst/>
          </a:prstGeom>
          <a:noFill/>
        </p:spPr>
        <p:txBody>
          <a:bodyPr wrap="square" rtlCol="0">
            <a:spAutoFit/>
          </a:bodyPr>
          <a:lstStyle/>
          <a:p>
            <a:pPr algn="ctr"/>
            <a:r>
              <a:rPr lang="en-US" sz="3600" dirty="0">
                <a:latin typeface="Minion Pro"/>
              </a:rPr>
              <a:t>Campus Security Authorities </a:t>
            </a:r>
          </a:p>
        </p:txBody>
      </p:sp>
    </p:spTree>
    <p:extLst>
      <p:ext uri="{BB962C8B-B14F-4D97-AF65-F5344CB8AC3E}">
        <p14:creationId xmlns:p14="http://schemas.microsoft.com/office/powerpoint/2010/main" val="4276778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15636</TotalTime>
  <Words>2967</Words>
  <Application>Microsoft Office PowerPoint</Application>
  <PresentationFormat>On-screen Show (16:9)</PresentationFormat>
  <Paragraphs>385</Paragraphs>
  <Slides>50</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Adobe Jenson Pro</vt:lpstr>
      <vt:lpstr>Arial</vt:lpstr>
      <vt:lpstr>Calibri</vt:lpstr>
      <vt:lpstr>Courier New</vt:lpstr>
      <vt:lpstr>Minion Pro</vt:lpstr>
      <vt:lpstr>Wingdings</vt:lpstr>
      <vt:lpstr>Office Theme</vt:lpstr>
      <vt:lpstr>PowerPoint Presentation</vt:lpstr>
      <vt:lpstr>Campus Security Authority  Training and Reporting  </vt:lpstr>
      <vt:lpstr>Agenda</vt:lpstr>
      <vt:lpstr>Clery Act</vt:lpstr>
      <vt:lpstr>Purpose of the Clery Act</vt:lpstr>
      <vt:lpstr>Consequences for Violating the Clery Act</vt:lpstr>
      <vt:lpstr>Penn State University</vt:lpstr>
      <vt:lpstr>Requirements of the Clery Act</vt:lpstr>
      <vt:lpstr>PowerPoint Presentation</vt:lpstr>
      <vt:lpstr>Identifying Campus Security Authorities </vt:lpstr>
      <vt:lpstr>UNT Campus Security Authorities</vt:lpstr>
      <vt:lpstr>UNT Campus Security Authorities</vt:lpstr>
      <vt:lpstr>Not Campus Security Authorities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CSA Responsibilities </vt:lpstr>
      <vt:lpstr>CSA Responsibilities </vt:lpstr>
      <vt:lpstr>PowerPoint Presentation</vt:lpstr>
      <vt:lpstr>PowerPoint Presentation</vt:lpstr>
      <vt:lpstr>Helping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Zeigler</dc:creator>
  <cp:lastModifiedBy>Kevin Crawford</cp:lastModifiedBy>
  <cp:revision>339</cp:revision>
  <cp:lastPrinted>2017-05-02T14:30:22Z</cp:lastPrinted>
  <dcterms:created xsi:type="dcterms:W3CDTF">2014-09-04T14:27:32Z</dcterms:created>
  <dcterms:modified xsi:type="dcterms:W3CDTF">2017-05-30T20:23:42Z</dcterms:modified>
</cp:coreProperties>
</file>