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79" r:id="rId2"/>
    <p:sldId id="285" r:id="rId3"/>
    <p:sldId id="278" r:id="rId4"/>
    <p:sldId id="303" r:id="rId5"/>
    <p:sldId id="304" r:id="rId6"/>
    <p:sldId id="305" r:id="rId7"/>
    <p:sldId id="294" r:id="rId8"/>
    <p:sldId id="287" r:id="rId9"/>
    <p:sldId id="288" r:id="rId10"/>
    <p:sldId id="289" r:id="rId11"/>
    <p:sldId id="306" r:id="rId12"/>
    <p:sldId id="307" r:id="rId13"/>
    <p:sldId id="291" r:id="rId14"/>
    <p:sldId id="328" r:id="rId15"/>
    <p:sldId id="309" r:id="rId16"/>
    <p:sldId id="311" r:id="rId17"/>
    <p:sldId id="312" r:id="rId18"/>
    <p:sldId id="313" r:id="rId19"/>
    <p:sldId id="314" r:id="rId20"/>
    <p:sldId id="315" r:id="rId21"/>
    <p:sldId id="322" r:id="rId22"/>
    <p:sldId id="323" r:id="rId23"/>
    <p:sldId id="319" r:id="rId24"/>
    <p:sldId id="325" r:id="rId25"/>
    <p:sldId id="326" r:id="rId26"/>
    <p:sldId id="329" r:id="rId27"/>
    <p:sldId id="283" r:id="rId28"/>
    <p:sldId id="295" r:id="rId29"/>
    <p:sldId id="275" r:id="rId30"/>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63D"/>
    <a:srgbClr val="0D893F"/>
    <a:srgbClr val="0C823C"/>
    <a:srgbClr val="0B7737"/>
    <a:srgbClr val="0E741F"/>
    <a:srgbClr val="139A2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5" autoAdjust="0"/>
    <p:restoredTop sz="94660"/>
  </p:normalViewPr>
  <p:slideViewPr>
    <p:cSldViewPr snapToGrid="0" snapToObjects="1">
      <p:cViewPr>
        <p:scale>
          <a:sx n="100" d="100"/>
          <a:sy n="100" d="100"/>
        </p:scale>
        <p:origin x="-2142"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D64EF453-3529-3A42-AFF9-BCD2FFAC1A61}" type="datetime1">
              <a:rPr lang="en-US" smtClean="0"/>
              <a:pPr/>
              <a:t>1/27/2015</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D7A604AE-607F-1748-AF38-31532CAEAA69}" type="slidenum">
              <a:rPr lang="en-US" smtClean="0"/>
              <a:pPr/>
              <a:t>‹#›</a:t>
            </a:fld>
            <a:endParaRPr lang="en-US" dirty="0"/>
          </a:p>
        </p:txBody>
      </p:sp>
    </p:spTree>
    <p:extLst>
      <p:ext uri="{BB962C8B-B14F-4D97-AF65-F5344CB8AC3E}">
        <p14:creationId xmlns:p14="http://schemas.microsoft.com/office/powerpoint/2010/main" val="15935282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D129D3E-CA85-604F-9237-1D681A07E52F}" type="datetime1">
              <a:rPr lang="en-US" smtClean="0"/>
              <a:pPr/>
              <a:t>1/27/2015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461AB768-8DD1-0841-B818-06F39B1574B2}" type="slidenum">
              <a:rPr lang="en-US" smtClean="0"/>
              <a:pPr/>
              <a:t>‹#›</a:t>
            </a:fld>
            <a:endParaRPr lang="en-US" dirty="0"/>
          </a:p>
        </p:txBody>
      </p:sp>
    </p:spTree>
    <p:extLst>
      <p:ext uri="{BB962C8B-B14F-4D97-AF65-F5344CB8AC3E}">
        <p14:creationId xmlns:p14="http://schemas.microsoft.com/office/powerpoint/2010/main" val="1096936404"/>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200" y="6103620"/>
            <a:ext cx="3916680" cy="4038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5C498-DA5F-9A49-9F1A-4CB795554EAE}"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7177C-7E4C-4042-A0DF-7E52CAB35D80}" type="slidenum">
              <a:rPr lang="en-US" smtClean="0"/>
              <a:t>‹#›</a:t>
            </a:fld>
            <a:endParaRPr lang="en-US" dirty="0"/>
          </a:p>
        </p:txBody>
      </p:sp>
    </p:spTree>
    <p:extLst>
      <p:ext uri="{BB962C8B-B14F-4D97-AF65-F5344CB8AC3E}">
        <p14:creationId xmlns:p14="http://schemas.microsoft.com/office/powerpoint/2010/main" val="399118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2"/>
          </p:nvPr>
        </p:nvSpPr>
        <p:spPr>
          <a:xfrm>
            <a:off x="3124200" y="5502592"/>
            <a:ext cx="2895600" cy="365125"/>
          </a:xfrm>
        </p:spPr>
        <p:txBody>
          <a:bodyPr/>
          <a:lstStyle/>
          <a:p>
            <a:endParaRPr lang="en-US" dirty="0"/>
          </a:p>
        </p:txBody>
      </p:sp>
      <p:sp>
        <p:nvSpPr>
          <p:cNvPr id="5" name="Slide Number Placeholder 4"/>
          <p:cNvSpPr>
            <a:spLocks noGrp="1"/>
          </p:cNvSpPr>
          <p:nvPr>
            <p:ph type="sldNum" sz="quarter" idx="13"/>
          </p:nvPr>
        </p:nvSpPr>
        <p:spPr>
          <a:xfrm>
            <a:off x="6553200" y="5502592"/>
            <a:ext cx="2133600" cy="365125"/>
          </a:xfrm>
        </p:spPr>
        <p:txBody>
          <a:bodyPr/>
          <a:lstStyle/>
          <a:p>
            <a:fld id="{07E4C76B-B62B-E041-BECA-E1452F308EBC}" type="slidenum">
              <a:rPr lang="en-US" smtClean="0"/>
              <a:pPr/>
              <a:t>‹#›</a:t>
            </a:fld>
            <a:endParaRPr lang="en-US"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200" y="6103620"/>
            <a:ext cx="3916680" cy="4038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5502592"/>
            <a:ext cx="2895600" cy="365125"/>
          </a:xfrm>
        </p:spPr>
        <p:txBody>
          <a:bodyPr/>
          <a:lstStyle/>
          <a:p>
            <a:endParaRPr lang="en-US" dirty="0"/>
          </a:p>
        </p:txBody>
      </p:sp>
      <p:sp>
        <p:nvSpPr>
          <p:cNvPr id="5" name="Slide Number Placeholder 4"/>
          <p:cNvSpPr>
            <a:spLocks noGrp="1"/>
          </p:cNvSpPr>
          <p:nvPr>
            <p:ph type="sldNum" sz="quarter" idx="12"/>
          </p:nvPr>
        </p:nvSpPr>
        <p:spPr>
          <a:xfrm>
            <a:off x="6553200" y="5502592"/>
            <a:ext cx="2133600" cy="365125"/>
          </a:xfrm>
        </p:spPr>
        <p:txBody>
          <a:bodyPr/>
          <a:lstStyle/>
          <a:p>
            <a:fld id="{07E4C76B-B62B-E041-BECA-E1452F308EBC}" type="slidenum">
              <a:rPr lang="en-US" smtClean="0"/>
              <a:pPr/>
              <a:t>‹#›</a:t>
            </a:fld>
            <a:endParaRPr lang="en-US" dirty="0"/>
          </a:p>
        </p:txBody>
      </p:sp>
      <p:sp>
        <p:nvSpPr>
          <p:cNvPr id="6"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200" y="6103620"/>
            <a:ext cx="3916680" cy="4038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5D446-45C8-DF40-A2BD-F1DA2F21BB59}" type="datetime1">
              <a:rPr lang="en-US" smtClean="0"/>
              <a:pPr/>
              <a:t>1/27/2015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E4C76B-B62B-E041-BECA-E1452F308EBC}" type="slidenum">
              <a:rPr lang="en-US" smtClean="0"/>
              <a:pPr/>
              <a:t>‹#›</a:t>
            </a:fld>
            <a:endParaRPr lang="en-US" dirty="0"/>
          </a:p>
        </p:txBody>
      </p:sp>
      <p:sp>
        <p:nvSpPr>
          <p:cNvPr id="5"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A3BF73-D285-CA47-B4BC-74DD894A2C13}" type="datetime1">
              <a:rPr lang="en-US" smtClean="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E4C76B-B62B-E041-BECA-E1452F308EBC}" type="slidenum">
              <a:rPr lang="en-US" smtClean="0"/>
              <a:pPr/>
              <a:t>‹#›</a:t>
            </a:fld>
            <a:endParaRPr lang="en-US" dirty="0"/>
          </a:p>
        </p:txBody>
      </p:sp>
      <p:sp>
        <p:nvSpPr>
          <p:cNvPr id="8" name="Text Placeholder 7"/>
          <p:cNvSpPr>
            <a:spLocks noGrp="1"/>
          </p:cNvSpPr>
          <p:nvPr>
            <p:ph type="body" sz="quarter" idx="13"/>
          </p:nvPr>
        </p:nvSpPr>
        <p:spPr>
          <a:xfrm>
            <a:off x="472440" y="1295400"/>
            <a:ext cx="7361238" cy="3657600"/>
          </a:xfrm>
        </p:spPr>
        <p:txBody>
          <a:bodyPr/>
          <a:lstStyle>
            <a:lvl1pPr>
              <a:buNone/>
              <a:defRPr sz="2400" baseline="0">
                <a:solidFill>
                  <a:srgbClr val="139A29"/>
                </a:solidFill>
                <a:latin typeface="Arial" pitchFamily="34" charset="0"/>
                <a:cs typeface="Arial" pitchFamily="34" charset="0"/>
              </a:defRPr>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200" y="6103620"/>
            <a:ext cx="3916680" cy="4038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0DC88-A45C-D846-9DB2-9AB10CF008B0}" type="datetime1">
              <a:rPr lang="en-US" smtClean="0"/>
              <a:pPr/>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E4C76B-B62B-E041-BECA-E1452F308E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E2717-3203-4F43-9C26-6F9A9CB87B5D}" type="datetime1">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E4C76B-B62B-E041-BECA-E1452F308E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5D6DE-B9D6-6C48-B331-E83074B6D0C5}" type="datetime1">
              <a:rPr lang="en-US" smtClean="0"/>
              <a:pPr/>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E4C76B-B62B-E041-BECA-E1452F308E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52B56-09E1-FC4E-81B2-3449090A922F}" type="datetime1">
              <a:rPr lang="en-US" smtClean="0"/>
              <a:pPr/>
              <a:t>1/27/2015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4C76B-B62B-E041-BECA-E1452F308E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2" r:id="rId6"/>
    <p:sldLayoutId id="2147483657" r:id="rId7"/>
    <p:sldLayoutId id="2147483658" r:id="rId8"/>
    <p:sldLayoutId id="2147483659" r:id="rId9"/>
    <p:sldLayoutId id="2147483660" r:id="rId10"/>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hyperlink" Target="http://www.unt.edu/police/CrimeLog.html"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tudentaffairs.unt.edu/clery.html"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west.gilbreath@unt.edu" TargetMode="External"/><Relationship Id="rId2" Type="http://schemas.openxmlformats.org/officeDocument/2006/relationships/hyperlink" Target="https://clery-dev.unt.edu/"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unt.edu/police/Crime_Alert.html" TargetMode="External"/><Relationship Id="rId2" Type="http://schemas.openxmlformats.org/officeDocument/2006/relationships/hyperlink" Target="http://studentaffairs.unt.edu/clery.html" TargetMode="External"/><Relationship Id="rId1" Type="http://schemas.openxmlformats.org/officeDocument/2006/relationships/slideLayout" Target="../slideLayouts/slideLayout3.xml"/><Relationship Id="rId5" Type="http://schemas.openxmlformats.org/officeDocument/2006/relationships/hyperlink" Target="http://clery.unt.edu/" TargetMode="External"/><Relationship Id="rId4" Type="http://schemas.openxmlformats.org/officeDocument/2006/relationships/hyperlink" Target="http://www.unt.edu/police/CrimeLog.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WEB LAUNCH PPT_OUTSIDE_1_update.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603970"/>
            <a:ext cx="9279467" cy="9485677"/>
          </a:xfrm>
          <a:prstGeom prst="rect">
            <a:avLst/>
          </a:prstGeom>
        </p:spPr>
      </p:pic>
    </p:spTree>
    <p:extLst>
      <p:ext uri="{BB962C8B-B14F-4D97-AF65-F5344CB8AC3E}">
        <p14:creationId xmlns:p14="http://schemas.microsoft.com/office/powerpoint/2010/main" val="2756136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40" y="419100"/>
            <a:ext cx="8157210" cy="5010150"/>
          </a:xfrm>
        </p:spPr>
        <p:txBody>
          <a:bodyPr>
            <a:normAutofit/>
          </a:bodyPr>
          <a:lstStyle/>
          <a:p>
            <a:pPr algn="ctr"/>
            <a:r>
              <a:rPr lang="en-US" sz="3200" dirty="0" smtClean="0">
                <a:solidFill>
                  <a:schemeClr val="tx1"/>
                </a:solidFill>
              </a:rPr>
              <a:t>CSA Responsibilities</a:t>
            </a:r>
          </a:p>
          <a:p>
            <a:endParaRPr lang="en-US" dirty="0" smtClean="0">
              <a:solidFill>
                <a:schemeClr val="tx1"/>
              </a:solidFill>
            </a:endParaRPr>
          </a:p>
          <a:p>
            <a:r>
              <a:rPr lang="en-US" dirty="0" smtClean="0">
                <a:solidFill>
                  <a:schemeClr val="tx1"/>
                </a:solidFill>
              </a:rPr>
              <a:t>	CSAs are required to notify the UNT Police of alleged Clery crimes reported to them that were made in good faith.  These reports will be used by UNT to:</a:t>
            </a:r>
          </a:p>
          <a:p>
            <a:pPr marL="0" indent="0"/>
            <a:endParaRPr lang="en-US" dirty="0">
              <a:solidFill>
                <a:schemeClr val="tx1"/>
              </a:solidFill>
            </a:endParaRPr>
          </a:p>
          <a:p>
            <a:pPr>
              <a:buFont typeface="Arial" panose="020B0604020202020204" pitchFamily="34" charset="0"/>
              <a:buChar char="•"/>
            </a:pPr>
            <a:r>
              <a:rPr lang="en-US" dirty="0" smtClean="0">
                <a:solidFill>
                  <a:schemeClr val="tx1"/>
                </a:solidFill>
              </a:rPr>
              <a:t>Fulfill its responsibility to annually disclose Clery crime statistics </a:t>
            </a:r>
          </a:p>
          <a:p>
            <a:pPr>
              <a:buFont typeface="Arial" panose="020B0604020202020204" pitchFamily="34" charset="0"/>
              <a:buChar char="•"/>
            </a:pPr>
            <a:r>
              <a:rPr lang="en-US" dirty="0" smtClean="0">
                <a:solidFill>
                  <a:schemeClr val="tx1"/>
                </a:solidFill>
              </a:rPr>
              <a:t>To issue timely warnings for Clery crimes that pose a threat to the campus community</a:t>
            </a:r>
          </a:p>
          <a:p>
            <a:pPr>
              <a:buFont typeface="Arial" panose="020B0604020202020204" pitchFamily="34" charset="0"/>
              <a:buChar char="•"/>
            </a:pPr>
            <a:r>
              <a:rPr lang="en-US" dirty="0" smtClean="0">
                <a:solidFill>
                  <a:schemeClr val="tx1"/>
                </a:solidFill>
              </a:rPr>
              <a:t>Enter the information on the daily crime log</a:t>
            </a:r>
          </a:p>
          <a:p>
            <a:pPr marL="0" indent="0"/>
            <a:endParaRPr lang="en-US" dirty="0">
              <a:solidFill>
                <a:schemeClr val="tx1"/>
              </a:solidFill>
            </a:endParaRPr>
          </a:p>
          <a:p>
            <a:pPr marL="0" indent="0"/>
            <a:endParaRPr lang="en-US" dirty="0" smtClean="0">
              <a:solidFill>
                <a:schemeClr val="tx1"/>
              </a:solidFill>
            </a:endParaRPr>
          </a:p>
        </p:txBody>
      </p:sp>
    </p:spTree>
    <p:extLst>
      <p:ext uri="{BB962C8B-B14F-4D97-AF65-F5344CB8AC3E}">
        <p14:creationId xmlns:p14="http://schemas.microsoft.com/office/powerpoint/2010/main" val="21164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40" y="419100"/>
            <a:ext cx="8157210" cy="5010150"/>
          </a:xfrm>
        </p:spPr>
        <p:txBody>
          <a:bodyPr>
            <a:normAutofit/>
          </a:bodyPr>
          <a:lstStyle/>
          <a:p>
            <a:pPr algn="ctr"/>
            <a:r>
              <a:rPr lang="en-US" sz="3200" dirty="0" smtClean="0">
                <a:solidFill>
                  <a:schemeClr val="tx1"/>
                </a:solidFill>
              </a:rPr>
              <a:t>CSA Responsibilities</a:t>
            </a:r>
          </a:p>
          <a:p>
            <a:endParaRPr lang="en-US" dirty="0" smtClean="0">
              <a:solidFill>
                <a:schemeClr val="tx1"/>
              </a:solidFill>
            </a:endParaRPr>
          </a:p>
          <a:p>
            <a:pPr>
              <a:buFont typeface="Arial" panose="020B0604020202020204" pitchFamily="34" charset="0"/>
              <a:buChar char="•"/>
            </a:pPr>
            <a:r>
              <a:rPr lang="en-US" dirty="0" smtClean="0">
                <a:solidFill>
                  <a:schemeClr val="tx1"/>
                </a:solidFill>
              </a:rPr>
              <a:t>CSAs should provide information to the person seeking assistance on how to report a crime</a:t>
            </a:r>
          </a:p>
          <a:p>
            <a:pPr lvl="1">
              <a:buFont typeface="Wingdings" panose="05000000000000000000" pitchFamily="2" charset="2"/>
              <a:buChar char="ü"/>
            </a:pPr>
            <a:r>
              <a:rPr lang="en-US" dirty="0" smtClean="0">
                <a:latin typeface="Arial" panose="020B0604020202020204" pitchFamily="34" charset="0"/>
                <a:cs typeface="Arial" panose="020B0604020202020204" pitchFamily="34" charset="0"/>
              </a:rPr>
              <a:t>The CSA should follow up with the police and verify the crime was reported</a:t>
            </a:r>
            <a:r>
              <a:rPr lang="en-US" dirty="0" smtClean="0">
                <a:solidFill>
                  <a:schemeClr val="tx1"/>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dirty="0" smtClean="0">
                <a:solidFill>
                  <a:schemeClr val="tx1"/>
                </a:solidFill>
              </a:rPr>
              <a:t>If the person does not want to contact police, the CSA should report the crime to the UNT Police</a:t>
            </a:r>
          </a:p>
          <a:p>
            <a:pPr marL="0" indent="0"/>
            <a:endParaRPr lang="en-US" dirty="0" smtClean="0">
              <a:solidFill>
                <a:schemeClr val="tx1"/>
              </a:solidFill>
            </a:endParaRPr>
          </a:p>
        </p:txBody>
      </p:sp>
    </p:spTree>
    <p:extLst>
      <p:ext uri="{BB962C8B-B14F-4D97-AF65-F5344CB8AC3E}">
        <p14:creationId xmlns:p14="http://schemas.microsoft.com/office/powerpoint/2010/main" val="359542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40" y="419100"/>
            <a:ext cx="8157210" cy="5429250"/>
          </a:xfrm>
        </p:spPr>
        <p:txBody>
          <a:bodyPr>
            <a:normAutofit/>
          </a:bodyPr>
          <a:lstStyle/>
          <a:p>
            <a:pPr algn="ctr"/>
            <a:r>
              <a:rPr lang="en-US" sz="3200" dirty="0" smtClean="0">
                <a:solidFill>
                  <a:schemeClr val="tx1"/>
                </a:solidFill>
              </a:rPr>
              <a:t>NOT a CSA’s Responsibility!</a:t>
            </a:r>
          </a:p>
          <a:p>
            <a:endParaRPr lang="en-US" dirty="0" smtClean="0">
              <a:solidFill>
                <a:schemeClr val="tx1"/>
              </a:solidFill>
            </a:endParaRPr>
          </a:p>
          <a:p>
            <a:pPr>
              <a:buFont typeface="Arial" panose="020B0604020202020204" pitchFamily="34" charset="0"/>
              <a:buChar char="•"/>
            </a:pPr>
            <a:r>
              <a:rPr lang="en-US" dirty="0" smtClean="0">
                <a:solidFill>
                  <a:schemeClr val="tx1"/>
                </a:solidFill>
              </a:rPr>
              <a:t>Investigating a crime</a:t>
            </a:r>
          </a:p>
          <a:p>
            <a:pPr>
              <a:buFont typeface="Arial" panose="020B0604020202020204" pitchFamily="34" charset="0"/>
              <a:buChar char="•"/>
            </a:pPr>
            <a:r>
              <a:rPr lang="en-US" dirty="0" smtClean="0">
                <a:solidFill>
                  <a:schemeClr val="tx1"/>
                </a:solidFill>
              </a:rPr>
              <a:t>Determining whether a crime occurred</a:t>
            </a:r>
          </a:p>
          <a:p>
            <a:pPr>
              <a:buFont typeface="Arial" panose="020B0604020202020204" pitchFamily="34" charset="0"/>
              <a:buChar char="•"/>
            </a:pPr>
            <a:r>
              <a:rPr lang="en-US" dirty="0" smtClean="0">
                <a:solidFill>
                  <a:schemeClr val="tx1"/>
                </a:solidFill>
              </a:rPr>
              <a:t>Apprehending </a:t>
            </a:r>
            <a:r>
              <a:rPr lang="en-US" dirty="0" smtClean="0">
                <a:solidFill>
                  <a:schemeClr val="tx1"/>
                </a:solidFill>
              </a:rPr>
              <a:t>criminals</a:t>
            </a:r>
          </a:p>
          <a:p>
            <a:pPr>
              <a:buFont typeface="Arial" panose="020B0604020202020204" pitchFamily="34" charset="0"/>
              <a:buChar char="•"/>
            </a:pPr>
            <a:endParaRPr lang="en-US" dirty="0">
              <a:solidFill>
                <a:schemeClr val="tx1"/>
              </a:solidFill>
            </a:endParaRPr>
          </a:p>
          <a:p>
            <a:pPr algn="ctr">
              <a:buFont typeface="Arial" panose="020B0604020202020204" pitchFamily="34" charset="0"/>
              <a:buChar char="•"/>
            </a:pPr>
            <a:endParaRPr lang="en-US" dirty="0" smtClean="0">
              <a:solidFill>
                <a:schemeClr val="tx1"/>
              </a:solidFill>
            </a:endParaRPr>
          </a:p>
          <a:p>
            <a:pPr>
              <a:buFont typeface="Arial" panose="020B0604020202020204" pitchFamily="34" charset="0"/>
              <a:buChar char="•"/>
            </a:pPr>
            <a:endParaRPr lang="en-US" dirty="0" smtClean="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943226"/>
            <a:ext cx="5305425" cy="279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94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2000"/>
                                        <p:tgtEl>
                                          <p:spTgt spid="2050"/>
                                        </p:tgtEl>
                                      </p:cBhvr>
                                    </p:animEffect>
                                    <p:anim calcmode="lin" valueType="num">
                                      <p:cBhvr>
                                        <p:cTn id="28" dur="2000" fill="hold"/>
                                        <p:tgtEl>
                                          <p:spTgt spid="2050"/>
                                        </p:tgtEl>
                                        <p:attrNameLst>
                                          <p:attrName>ppt_w</p:attrName>
                                        </p:attrNameLst>
                                      </p:cBhvr>
                                      <p:tavLst>
                                        <p:tav tm="0" fmla="#ppt_w*sin(2.5*pi*$)">
                                          <p:val>
                                            <p:fltVal val="0"/>
                                          </p:val>
                                        </p:tav>
                                        <p:tav tm="100000">
                                          <p:val>
                                            <p:fltVal val="1"/>
                                          </p:val>
                                        </p:tav>
                                      </p:tavLst>
                                    </p:anim>
                                    <p:anim calcmode="lin" valueType="num">
                                      <p:cBhvr>
                                        <p:cTn id="2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47725" y="485775"/>
            <a:ext cx="7486650" cy="4838700"/>
          </a:xfrm>
        </p:spPr>
        <p:txBody>
          <a:bodyPr>
            <a:normAutofit fontScale="92500" lnSpcReduction="20000"/>
          </a:bodyPr>
          <a:lstStyle/>
          <a:p>
            <a:pPr marL="0" indent="0"/>
            <a:r>
              <a:rPr lang="en-US" dirty="0" smtClean="0">
                <a:solidFill>
                  <a:schemeClr val="tx1"/>
                </a:solidFill>
              </a:rPr>
              <a:t>The following information should be obtained from anyone reporting a crime to a CSA.</a:t>
            </a:r>
          </a:p>
          <a:p>
            <a:endParaRPr lang="en-US" dirty="0" smtClean="0">
              <a:solidFill>
                <a:schemeClr val="tx1"/>
              </a:solidFill>
            </a:endParaRPr>
          </a:p>
          <a:p>
            <a:pPr>
              <a:buFont typeface="Arial" pitchFamily="34" charset="0"/>
              <a:buChar char="•"/>
            </a:pPr>
            <a:r>
              <a:rPr lang="en-US" dirty="0" smtClean="0">
                <a:solidFill>
                  <a:schemeClr val="tx1"/>
                </a:solidFill>
              </a:rPr>
              <a:t>Who was involved</a:t>
            </a:r>
          </a:p>
          <a:p>
            <a:pPr>
              <a:buFont typeface="Arial" pitchFamily="34" charset="0"/>
              <a:buChar char="•"/>
            </a:pPr>
            <a:r>
              <a:rPr lang="en-US" dirty="0" smtClean="0">
                <a:solidFill>
                  <a:schemeClr val="tx1"/>
                </a:solidFill>
              </a:rPr>
              <a:t>What occurred</a:t>
            </a:r>
          </a:p>
          <a:p>
            <a:pPr>
              <a:buFont typeface="Arial" pitchFamily="34" charset="0"/>
              <a:buChar char="•"/>
            </a:pPr>
            <a:r>
              <a:rPr lang="en-US" dirty="0" smtClean="0">
                <a:solidFill>
                  <a:schemeClr val="tx1"/>
                </a:solidFill>
              </a:rPr>
              <a:t>Where did it occur</a:t>
            </a:r>
          </a:p>
          <a:p>
            <a:pPr>
              <a:buFont typeface="Arial" pitchFamily="34" charset="0"/>
              <a:buChar char="•"/>
            </a:pPr>
            <a:r>
              <a:rPr lang="en-US" dirty="0">
                <a:solidFill>
                  <a:schemeClr val="tx1"/>
                </a:solidFill>
              </a:rPr>
              <a:t>When did it occur</a:t>
            </a:r>
          </a:p>
          <a:p>
            <a:pPr>
              <a:buFont typeface="Arial" pitchFamily="34" charset="0"/>
              <a:buChar char="•"/>
            </a:pPr>
            <a:r>
              <a:rPr lang="en-US" dirty="0" smtClean="0">
                <a:solidFill>
                  <a:schemeClr val="tx1"/>
                </a:solidFill>
              </a:rPr>
              <a:t>How did it occur</a:t>
            </a:r>
          </a:p>
          <a:p>
            <a:endParaRPr lang="en-US" dirty="0">
              <a:solidFill>
                <a:schemeClr val="tx1"/>
              </a:solidFill>
            </a:endParaRPr>
          </a:p>
          <a:p>
            <a:r>
              <a:rPr lang="en-US" dirty="0" smtClean="0">
                <a:solidFill>
                  <a:schemeClr val="tx1"/>
                </a:solidFill>
              </a:rPr>
              <a:t>The answers to these questions can provide valuable</a:t>
            </a:r>
          </a:p>
          <a:p>
            <a:r>
              <a:rPr lang="en-US" dirty="0" smtClean="0">
                <a:solidFill>
                  <a:schemeClr val="tx1"/>
                </a:solidFill>
              </a:rPr>
              <a:t>information that will assist in </a:t>
            </a:r>
            <a:r>
              <a:rPr lang="en-US" dirty="0" smtClean="0">
                <a:solidFill>
                  <a:schemeClr val="tx1"/>
                </a:solidFill>
              </a:rPr>
              <a:t>the:</a:t>
            </a:r>
          </a:p>
          <a:p>
            <a:pPr>
              <a:buFont typeface="Arial" panose="020B0604020202020204" pitchFamily="34" charset="0"/>
              <a:buChar char="•"/>
            </a:pPr>
            <a:r>
              <a:rPr lang="en-US" dirty="0" smtClean="0">
                <a:solidFill>
                  <a:schemeClr val="tx1"/>
                </a:solidFill>
              </a:rPr>
              <a:t>criminal investigation </a:t>
            </a:r>
            <a:endParaRPr lang="en-US" dirty="0" smtClean="0">
              <a:solidFill>
                <a:schemeClr val="tx1"/>
              </a:solidFill>
            </a:endParaRPr>
          </a:p>
          <a:p>
            <a:pPr>
              <a:buFont typeface="Arial" panose="020B0604020202020204" pitchFamily="34" charset="0"/>
              <a:buChar char="•"/>
            </a:pPr>
            <a:r>
              <a:rPr lang="en-US" dirty="0" smtClean="0">
                <a:solidFill>
                  <a:schemeClr val="tx1"/>
                </a:solidFill>
              </a:rPr>
              <a:t>annual reporting </a:t>
            </a:r>
            <a:r>
              <a:rPr lang="en-US" dirty="0" smtClean="0">
                <a:solidFill>
                  <a:schemeClr val="tx1"/>
                </a:solidFill>
              </a:rPr>
              <a:t>requirements</a:t>
            </a:r>
          </a:p>
          <a:p>
            <a:pPr>
              <a:buFont typeface="Arial" panose="020B0604020202020204" pitchFamily="34" charset="0"/>
              <a:buChar char="•"/>
            </a:pPr>
            <a:r>
              <a:rPr lang="en-US" dirty="0" smtClean="0">
                <a:solidFill>
                  <a:schemeClr val="tx1"/>
                </a:solidFill>
              </a:rPr>
              <a:t>the </a:t>
            </a:r>
            <a:r>
              <a:rPr lang="en-US" dirty="0" smtClean="0">
                <a:solidFill>
                  <a:schemeClr val="tx1"/>
                </a:solidFill>
              </a:rPr>
              <a:t>issuance of </a:t>
            </a:r>
            <a:r>
              <a:rPr lang="en-US" dirty="0" smtClean="0">
                <a:solidFill>
                  <a:schemeClr val="tx1"/>
                </a:solidFill>
              </a:rPr>
              <a:t>a timely </a:t>
            </a:r>
            <a:r>
              <a:rPr lang="en-US" dirty="0" smtClean="0">
                <a:solidFill>
                  <a:schemeClr val="tx1"/>
                </a:solidFill>
              </a:rPr>
              <a:t>warning </a:t>
            </a:r>
            <a:r>
              <a:rPr lang="en-US" dirty="0" smtClean="0">
                <a:solidFill>
                  <a:schemeClr val="tx1"/>
                </a:solidFill>
              </a:rPr>
              <a:t>if </a:t>
            </a:r>
            <a:r>
              <a:rPr lang="en-US" dirty="0" smtClean="0">
                <a:solidFill>
                  <a:schemeClr val="tx1"/>
                </a:solidFill>
              </a:rPr>
              <a:t>appropriate.</a:t>
            </a:r>
          </a:p>
          <a:p>
            <a:endParaRPr lang="en-US" dirty="0" smtClean="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14556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fade">
                                      <p:cBhvr>
                                        <p:cTn id="3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50" y="202558"/>
            <a:ext cx="8586400" cy="1077218"/>
          </a:xfrm>
          <a:prstGeom prst="rect">
            <a:avLst/>
          </a:prstGeom>
          <a:noFill/>
        </p:spPr>
        <p:txBody>
          <a:bodyPr wrap="square" rtlCol="0">
            <a:spAutoFit/>
          </a:bodyPr>
          <a:lstStyle/>
          <a:p>
            <a:pPr lvl="0"/>
            <a:r>
              <a:rPr lang="en-US" sz="3100" dirty="0" smtClean="0">
                <a:latin typeface="Arial" panose="020B0604020202020204" pitchFamily="34" charset="0"/>
                <a:cs typeface="Arial" panose="020B0604020202020204" pitchFamily="34" charset="0"/>
              </a:rPr>
              <a:t>Clery Crimes that occur in the Clery geography below are required to be reported</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642550" y="1422579"/>
            <a:ext cx="7710617" cy="4616648"/>
          </a:xfrm>
          <a:prstGeom prst="rect">
            <a:avLst/>
          </a:prstGeom>
          <a:noFill/>
        </p:spPr>
        <p:txBody>
          <a:bodyPr wrap="square" rtlCol="0">
            <a:spAutoFit/>
          </a:bodyPr>
          <a:lstStyle/>
          <a:p>
            <a:pPr marL="342900" lvl="0" indent="-342900">
              <a:buFont typeface="Arial" pitchFamily="34" charset="0"/>
              <a:buChar char="•"/>
            </a:pPr>
            <a:r>
              <a:rPr lang="en-US" u="sng" dirty="0">
                <a:latin typeface="Arial" panose="020B0604020202020204" pitchFamily="34" charset="0"/>
                <a:cs typeface="Arial" panose="020B0604020202020204" pitchFamily="34" charset="0"/>
              </a:rPr>
              <a:t>On Campus</a:t>
            </a:r>
            <a:r>
              <a:rPr lang="en-US" dirty="0">
                <a:latin typeface="Arial" panose="020B0604020202020204" pitchFamily="34" charset="0"/>
                <a:cs typeface="Arial" panose="020B0604020202020204" pitchFamily="34" charset="0"/>
              </a:rPr>
              <a:t>:  property owned or controlled by the university that is reasonably contiguous to one another and directly supports or relates to the institution’s education purpose (main </a:t>
            </a:r>
            <a:r>
              <a:rPr lang="en-US" dirty="0" smtClean="0">
                <a:latin typeface="Arial" panose="020B0604020202020204" pitchFamily="34" charset="0"/>
                <a:cs typeface="Arial" panose="020B0604020202020204" pitchFamily="34" charset="0"/>
              </a:rPr>
              <a:t>campus).  Examples include Administration building, General Academic Building, and Union.</a:t>
            </a:r>
          </a:p>
          <a:p>
            <a:pPr lvl="0"/>
            <a:endParaRPr lang="en-US" dirty="0" smtClean="0">
              <a:latin typeface="Arial" panose="020B0604020202020204" pitchFamily="34" charset="0"/>
              <a:cs typeface="Arial" panose="020B0604020202020204" pitchFamily="34" charset="0"/>
            </a:endParaRPr>
          </a:p>
          <a:p>
            <a:pPr marL="342900" lvl="0" indent="-342900">
              <a:buFont typeface="Arial" pitchFamily="34" charset="0"/>
              <a:buChar char="•"/>
            </a:pPr>
            <a:r>
              <a:rPr lang="en-US" u="sng" dirty="0" smtClean="0">
                <a:latin typeface="Arial" panose="020B0604020202020204" pitchFamily="34" charset="0"/>
                <a:cs typeface="Arial" panose="020B0604020202020204" pitchFamily="34" charset="0"/>
              </a:rPr>
              <a:t>Public </a:t>
            </a:r>
            <a:r>
              <a:rPr lang="en-US" u="sng" dirty="0">
                <a:latin typeface="Arial" panose="020B0604020202020204" pitchFamily="34" charset="0"/>
                <a:cs typeface="Arial" panose="020B0604020202020204" pitchFamily="34" charset="0"/>
              </a:rPr>
              <a:t>Property</a:t>
            </a:r>
            <a:r>
              <a:rPr lang="en-US" dirty="0">
                <a:latin typeface="Arial" panose="020B0604020202020204" pitchFamily="34" charset="0"/>
                <a:cs typeface="Arial" panose="020B0604020202020204" pitchFamily="34" charset="0"/>
              </a:rPr>
              <a:t>: thoroughfares, streets, sidewalks, and parking facilities that is within or immediately adjacent to and accessible </a:t>
            </a:r>
            <a:r>
              <a:rPr lang="en-US" dirty="0" smtClean="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rPr>
              <a:t>the campus</a:t>
            </a:r>
            <a:r>
              <a:rPr lang="en-US" dirty="0" smtClean="0">
                <a:latin typeface="Arial" panose="020B0604020202020204" pitchFamily="34" charset="0"/>
                <a:cs typeface="Arial" panose="020B0604020202020204" pitchFamily="34" charset="0"/>
              </a:rPr>
              <a:t>.  Examples include portions of Highland St., North Texas Blvd., and Welch St. that run through or adjacent to the main campus.   </a:t>
            </a:r>
          </a:p>
          <a:p>
            <a:pPr lvl="0"/>
            <a:endParaRPr lang="en-US" dirty="0" smtClean="0">
              <a:latin typeface="Arial" panose="020B0604020202020204" pitchFamily="34" charset="0"/>
              <a:cs typeface="Arial" panose="020B0604020202020204" pitchFamily="34" charset="0"/>
            </a:endParaRPr>
          </a:p>
          <a:p>
            <a:pPr marL="342900" lvl="0" indent="-342900">
              <a:buFont typeface="Arial" pitchFamily="34" charset="0"/>
              <a:buChar char="•"/>
            </a:pPr>
            <a:r>
              <a:rPr lang="en-US" u="sng" dirty="0" smtClean="0">
                <a:latin typeface="Arial" panose="020B0604020202020204" pitchFamily="34" charset="0"/>
                <a:cs typeface="Arial" panose="020B0604020202020204" pitchFamily="34" charset="0"/>
              </a:rPr>
              <a:t>Non-campus</a:t>
            </a:r>
            <a:r>
              <a:rPr lang="en-US" dirty="0">
                <a:latin typeface="Arial" panose="020B0604020202020204" pitchFamily="34" charset="0"/>
                <a:cs typeface="Arial" panose="020B0604020202020204" pitchFamily="34" charset="0"/>
              </a:rPr>
              <a:t>: any building or property owned or controlled by the institution or an officially recognized student organization that is frequently used by students and is not within the same reasonably contiguous geographic area of the </a:t>
            </a:r>
            <a:r>
              <a:rPr lang="en-US" dirty="0" smtClean="0">
                <a:latin typeface="Arial" panose="020B0604020202020204" pitchFamily="34" charset="0"/>
                <a:cs typeface="Arial" panose="020B0604020202020204" pitchFamily="34" charset="0"/>
              </a:rPr>
              <a:t>institution.  Examples include the Discovery Park, Library Annex, and UNT on the square.</a:t>
            </a:r>
            <a:endParaRPr lang="en-US" dirty="0">
              <a:latin typeface="Arial" panose="020B0604020202020204" pitchFamily="34" charset="0"/>
              <a:cs typeface="Arial" panose="020B0604020202020204" pitchFamily="34" charset="0"/>
            </a:endParaRPr>
          </a:p>
          <a:p>
            <a:r>
              <a:rPr lang="en-US" sz="2400" dirty="0"/>
              <a:t>	</a:t>
            </a:r>
          </a:p>
        </p:txBody>
      </p:sp>
    </p:spTree>
    <p:extLst>
      <p:ext uri="{BB962C8B-B14F-4D97-AF65-F5344CB8AC3E}">
        <p14:creationId xmlns:p14="http://schemas.microsoft.com/office/powerpoint/2010/main" val="146020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205" y="398066"/>
            <a:ext cx="8229600" cy="1938992"/>
          </a:xfrm>
          <a:prstGeom prst="rect">
            <a:avLst/>
          </a:prstGeom>
          <a:noFill/>
        </p:spPr>
        <p:txBody>
          <a:bodyPr wrap="square" rtlCol="0">
            <a:spAutoFit/>
          </a:bodyPr>
          <a:lstStyle/>
          <a:p>
            <a:pPr lvl="0"/>
            <a:r>
              <a:rPr lang="en-US" sz="3200" dirty="0" smtClean="0">
                <a:latin typeface="Arial" pitchFamily="34" charset="0"/>
                <a:cs typeface="Arial" pitchFamily="34" charset="0"/>
              </a:rPr>
              <a:t>Any Clery crime listed below that is reported to a CSA must immediately be reported to the Police</a:t>
            </a:r>
          </a:p>
          <a:p>
            <a:pPr lvl="0"/>
            <a:endParaRPr lang="en-US" sz="2400" dirty="0">
              <a:latin typeface="Arial" pitchFamily="34" charset="0"/>
              <a:cs typeface="Arial" pitchFamily="34" charset="0"/>
            </a:endParaRPr>
          </a:p>
        </p:txBody>
      </p:sp>
      <p:sp>
        <p:nvSpPr>
          <p:cNvPr id="5" name="TextBox 4"/>
          <p:cNvSpPr txBox="1"/>
          <p:nvPr/>
        </p:nvSpPr>
        <p:spPr>
          <a:xfrm>
            <a:off x="381000" y="1428751"/>
            <a:ext cx="8362950" cy="4003404"/>
          </a:xfrm>
          <a:prstGeom prst="rect">
            <a:avLst/>
          </a:prstGeom>
          <a:noFill/>
        </p:spPr>
        <p:txBody>
          <a:bodyPr wrap="square" rtlCol="0">
            <a:spAutoFit/>
          </a:bodyPr>
          <a:lstStyle/>
          <a:p>
            <a:pPr marR="0" lvl="0">
              <a:lnSpc>
                <a:spcPct val="115000"/>
              </a:lnSpc>
              <a:spcBef>
                <a:spcPts val="0"/>
              </a:spcBef>
              <a:spcAft>
                <a:spcPts val="0"/>
              </a:spcAft>
            </a:pPr>
            <a:endParaRPr lang="en-US" sz="2100" dirty="0" smtClean="0">
              <a:ea typeface="Calibri"/>
              <a:cs typeface="Times New Roman"/>
            </a:endParaRPr>
          </a:p>
          <a:p>
            <a:pPr marR="0" lvl="0">
              <a:lnSpc>
                <a:spcPct val="115000"/>
              </a:lnSpc>
              <a:spcBef>
                <a:spcPts val="0"/>
              </a:spcBef>
              <a:spcAft>
                <a:spcPts val="0"/>
              </a:spcAft>
            </a:pPr>
            <a:endParaRPr lang="en-US" sz="2100" dirty="0">
              <a:ea typeface="Calibri"/>
              <a:cs typeface="Times New Roman"/>
            </a:endParaRPr>
          </a:p>
          <a:p>
            <a:pPr marR="0" lvl="0">
              <a:lnSpc>
                <a:spcPct val="115000"/>
              </a:lnSpc>
              <a:spcBef>
                <a:spcPts val="0"/>
              </a:spcBef>
              <a:spcAft>
                <a:spcPts val="0"/>
              </a:spcAft>
            </a:pPr>
            <a:endParaRPr lang="en-US" sz="2100" dirty="0" smtClean="0">
              <a:ea typeface="Calibri"/>
              <a:cs typeface="Times New Roman"/>
            </a:endParaRPr>
          </a:p>
          <a:p>
            <a:pPr marR="0" lvl="0">
              <a:lnSpc>
                <a:spcPct val="115000"/>
              </a:lnSpc>
              <a:spcBef>
                <a:spcPts val="0"/>
              </a:spcBef>
              <a:spcAft>
                <a:spcPts val="0"/>
              </a:spcAft>
            </a:pPr>
            <a:r>
              <a:rPr lang="en-US" sz="2300" dirty="0" smtClean="0">
                <a:ea typeface="Calibri"/>
                <a:cs typeface="Times New Roman"/>
              </a:rPr>
              <a:t>Murder/non-negligent manslaughter</a:t>
            </a:r>
            <a:r>
              <a:rPr lang="en-US" sz="2300" dirty="0">
                <a:ea typeface="Calibri"/>
                <a:cs typeface="Times New Roman"/>
              </a:rPr>
              <a:t> </a:t>
            </a:r>
            <a:r>
              <a:rPr lang="en-US" sz="2300" dirty="0" smtClean="0">
                <a:ea typeface="Calibri"/>
                <a:cs typeface="Times New Roman"/>
              </a:rPr>
              <a:t>         Negligent manslaughter</a:t>
            </a:r>
            <a:endParaRPr lang="en-US" sz="2300" dirty="0">
              <a:ea typeface="Calibri"/>
              <a:cs typeface="Times New Roman"/>
            </a:endParaRPr>
          </a:p>
          <a:p>
            <a:pPr marR="0" lvl="0">
              <a:lnSpc>
                <a:spcPct val="115000"/>
              </a:lnSpc>
              <a:spcBef>
                <a:spcPts val="0"/>
              </a:spcBef>
              <a:spcAft>
                <a:spcPts val="0"/>
              </a:spcAft>
            </a:pPr>
            <a:r>
              <a:rPr lang="en-US" sz="2300" dirty="0">
                <a:ea typeface="Calibri"/>
                <a:cs typeface="Times New Roman"/>
              </a:rPr>
              <a:t>Sex offenses </a:t>
            </a:r>
            <a:r>
              <a:rPr lang="en-US" sz="2300" dirty="0" smtClean="0">
                <a:ea typeface="Calibri"/>
                <a:cs typeface="Times New Roman"/>
              </a:rPr>
              <a:t>								Robbery</a:t>
            </a:r>
            <a:endParaRPr lang="en-US" sz="2300" dirty="0">
              <a:ea typeface="Calibri"/>
              <a:cs typeface="Times New Roman"/>
            </a:endParaRPr>
          </a:p>
          <a:p>
            <a:pPr marR="0" lvl="0">
              <a:lnSpc>
                <a:spcPct val="115000"/>
              </a:lnSpc>
              <a:spcBef>
                <a:spcPts val="0"/>
              </a:spcBef>
              <a:spcAft>
                <a:spcPts val="0"/>
              </a:spcAft>
            </a:pPr>
            <a:r>
              <a:rPr lang="en-US" sz="2300" dirty="0">
                <a:ea typeface="Calibri"/>
                <a:cs typeface="Times New Roman"/>
              </a:rPr>
              <a:t>Aggravated </a:t>
            </a:r>
            <a:r>
              <a:rPr lang="en-US" sz="2300" dirty="0" smtClean="0">
                <a:ea typeface="Calibri"/>
                <a:cs typeface="Times New Roman"/>
              </a:rPr>
              <a:t>assault                                          Burglary</a:t>
            </a:r>
            <a:endParaRPr lang="en-US" sz="2300" dirty="0">
              <a:ea typeface="Calibri"/>
              <a:cs typeface="Times New Roman"/>
            </a:endParaRPr>
          </a:p>
          <a:p>
            <a:pPr marR="0" lvl="0">
              <a:lnSpc>
                <a:spcPct val="115000"/>
              </a:lnSpc>
              <a:spcBef>
                <a:spcPts val="0"/>
              </a:spcBef>
              <a:spcAft>
                <a:spcPts val="0"/>
              </a:spcAft>
            </a:pPr>
            <a:r>
              <a:rPr lang="en-US" sz="2300" dirty="0">
                <a:ea typeface="Calibri"/>
                <a:cs typeface="Times New Roman"/>
              </a:rPr>
              <a:t>Motor vehicle </a:t>
            </a:r>
            <a:r>
              <a:rPr lang="en-US" sz="2300" dirty="0" smtClean="0">
                <a:ea typeface="Calibri"/>
                <a:cs typeface="Times New Roman"/>
              </a:rPr>
              <a:t>theft                                         Arson </a:t>
            </a:r>
            <a:endParaRPr lang="en-US" sz="2300" dirty="0">
              <a:ea typeface="Calibri"/>
              <a:cs typeface="Times New Roman"/>
            </a:endParaRPr>
          </a:p>
          <a:p>
            <a:pPr marR="0" lvl="0">
              <a:lnSpc>
                <a:spcPct val="115000"/>
              </a:lnSpc>
              <a:spcBef>
                <a:spcPts val="0"/>
              </a:spcBef>
              <a:spcAft>
                <a:spcPts val="0"/>
              </a:spcAft>
            </a:pPr>
            <a:r>
              <a:rPr lang="en-US" sz="2300" dirty="0" smtClean="0">
                <a:ea typeface="Calibri"/>
                <a:cs typeface="Times New Roman"/>
              </a:rPr>
              <a:t>Domestic Violence							Dating Violence</a:t>
            </a:r>
          </a:p>
          <a:p>
            <a:pPr marR="0" lvl="0">
              <a:lnSpc>
                <a:spcPct val="115000"/>
              </a:lnSpc>
              <a:spcBef>
                <a:spcPts val="0"/>
              </a:spcBef>
              <a:spcAft>
                <a:spcPts val="0"/>
              </a:spcAft>
            </a:pPr>
            <a:r>
              <a:rPr lang="en-US" sz="2300" dirty="0" smtClean="0">
                <a:ea typeface="Calibri"/>
                <a:cs typeface="Times New Roman"/>
              </a:rPr>
              <a:t>Stalking									Hate crimes</a:t>
            </a:r>
          </a:p>
          <a:p>
            <a:pPr marR="0" lvl="0">
              <a:lnSpc>
                <a:spcPct val="115000"/>
              </a:lnSpc>
              <a:spcBef>
                <a:spcPts val="0"/>
              </a:spcBef>
              <a:spcAft>
                <a:spcPts val="1000"/>
              </a:spcAft>
            </a:pPr>
            <a:endParaRPr lang="en-US" sz="2000" dirty="0">
              <a:ea typeface="Calibri"/>
              <a:cs typeface="Times New Roman"/>
            </a:endParaRPr>
          </a:p>
        </p:txBody>
      </p:sp>
    </p:spTree>
    <p:extLst>
      <p:ext uri="{BB962C8B-B14F-4D97-AF65-F5344CB8AC3E}">
        <p14:creationId xmlns:p14="http://schemas.microsoft.com/office/powerpoint/2010/main" val="881318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40" y="485775"/>
            <a:ext cx="8347710" cy="5200650"/>
          </a:xfrm>
        </p:spPr>
        <p:txBody>
          <a:bodyPr>
            <a:normAutofit fontScale="55000" lnSpcReduction="20000"/>
          </a:bodyPr>
          <a:lstStyle/>
          <a:p>
            <a:pPr algn="ctr"/>
            <a:r>
              <a:rPr lang="en-US" sz="6500" dirty="0" err="1" smtClean="0">
                <a:solidFill>
                  <a:schemeClr val="tx1"/>
                </a:solidFill>
              </a:rPr>
              <a:t>Clery</a:t>
            </a:r>
            <a:r>
              <a:rPr lang="en-US" sz="6500" dirty="0" smtClean="0">
                <a:solidFill>
                  <a:schemeClr val="tx1"/>
                </a:solidFill>
              </a:rPr>
              <a:t> Act Crime Definitions</a:t>
            </a:r>
          </a:p>
          <a:p>
            <a:pPr marL="0" indent="0">
              <a:lnSpc>
                <a:spcPct val="120000"/>
              </a:lnSpc>
            </a:pPr>
            <a:endParaRPr lang="en-US" sz="2700" dirty="0">
              <a:solidFill>
                <a:schemeClr val="tx1"/>
              </a:solidFill>
            </a:endParaRPr>
          </a:p>
          <a:p>
            <a:pPr marL="0" indent="0">
              <a:lnSpc>
                <a:spcPct val="120000"/>
              </a:lnSpc>
            </a:pPr>
            <a:r>
              <a:rPr lang="en-US" sz="3500" b="1" u="sng" dirty="0" smtClean="0">
                <a:solidFill>
                  <a:schemeClr val="tx1"/>
                </a:solidFill>
              </a:rPr>
              <a:t>Murder/Non-Negligent </a:t>
            </a:r>
            <a:r>
              <a:rPr lang="en-US" sz="3500" b="1" u="sng" dirty="0">
                <a:solidFill>
                  <a:schemeClr val="tx1"/>
                </a:solidFill>
              </a:rPr>
              <a:t>Manslaughter</a:t>
            </a:r>
            <a:r>
              <a:rPr lang="en-US" sz="3500" dirty="0">
                <a:solidFill>
                  <a:schemeClr val="tx1"/>
                </a:solidFill>
              </a:rPr>
              <a:t>: The willful (</a:t>
            </a:r>
            <a:r>
              <a:rPr lang="en-US" sz="3500" dirty="0" smtClean="0">
                <a:solidFill>
                  <a:schemeClr val="tx1"/>
                </a:solidFill>
              </a:rPr>
              <a:t>non-negligent</a:t>
            </a:r>
            <a:r>
              <a:rPr lang="en-US" sz="3500" dirty="0">
                <a:solidFill>
                  <a:schemeClr val="tx1"/>
                </a:solidFill>
              </a:rPr>
              <a:t>) killing of one human being by another.</a:t>
            </a:r>
          </a:p>
          <a:p>
            <a:pPr marL="0" indent="0">
              <a:lnSpc>
                <a:spcPct val="120000"/>
              </a:lnSpc>
            </a:pPr>
            <a:r>
              <a:rPr lang="en-US" sz="3500" b="1" u="sng" dirty="0" smtClean="0">
                <a:solidFill>
                  <a:schemeClr val="tx1"/>
                </a:solidFill>
              </a:rPr>
              <a:t>Negligent </a:t>
            </a:r>
            <a:r>
              <a:rPr lang="en-US" sz="3500" b="1" u="sng" dirty="0">
                <a:solidFill>
                  <a:schemeClr val="tx1"/>
                </a:solidFill>
              </a:rPr>
              <a:t>Manslaughter</a:t>
            </a:r>
            <a:r>
              <a:rPr lang="en-US" sz="3500" dirty="0">
                <a:solidFill>
                  <a:schemeClr val="tx1"/>
                </a:solidFill>
              </a:rPr>
              <a:t>: The killing of another person through gross negligence</a:t>
            </a:r>
            <a:r>
              <a:rPr lang="en-US" sz="3500" dirty="0" smtClean="0">
                <a:solidFill>
                  <a:schemeClr val="tx1"/>
                </a:solidFill>
              </a:rPr>
              <a:t>.</a:t>
            </a:r>
          </a:p>
          <a:p>
            <a:pPr marL="0" indent="0">
              <a:lnSpc>
                <a:spcPct val="120000"/>
              </a:lnSpc>
            </a:pPr>
            <a:r>
              <a:rPr lang="en-US" sz="3500" b="1" u="sng" dirty="0" smtClean="0">
                <a:solidFill>
                  <a:schemeClr val="tx1"/>
                </a:solidFill>
              </a:rPr>
              <a:t>Sexual Offenses</a:t>
            </a:r>
            <a:r>
              <a:rPr lang="en-US" sz="3500" dirty="0" smtClean="0">
                <a:solidFill>
                  <a:schemeClr val="tx1"/>
                </a:solidFill>
              </a:rPr>
              <a:t>:</a:t>
            </a:r>
            <a:endParaRPr lang="en-US" sz="3500" dirty="0">
              <a:solidFill>
                <a:schemeClr val="tx1"/>
              </a:solidFill>
            </a:endParaRPr>
          </a:p>
          <a:p>
            <a:pPr marL="0" indent="0">
              <a:lnSpc>
                <a:spcPct val="120000"/>
              </a:lnSpc>
            </a:pPr>
            <a:r>
              <a:rPr lang="en-US" sz="3500" dirty="0" smtClean="0">
                <a:solidFill>
                  <a:schemeClr val="tx1"/>
                </a:solidFill>
              </a:rPr>
              <a:t>	A</a:t>
            </a:r>
            <a:r>
              <a:rPr lang="en-US" sz="3500" dirty="0">
                <a:solidFill>
                  <a:schemeClr val="tx1"/>
                </a:solidFill>
              </a:rPr>
              <a:t>. </a:t>
            </a:r>
            <a:r>
              <a:rPr lang="en-US" sz="3500" b="1" u="sng" dirty="0" smtClean="0">
                <a:solidFill>
                  <a:schemeClr val="tx1"/>
                </a:solidFill>
              </a:rPr>
              <a:t>Rape</a:t>
            </a:r>
            <a:r>
              <a:rPr lang="en-US" sz="3500" dirty="0">
                <a:solidFill>
                  <a:schemeClr val="tx1"/>
                </a:solidFill>
              </a:rPr>
              <a:t>: Penetration, no matter how slight, of the vagina or anus with </a:t>
            </a:r>
            <a:r>
              <a:rPr lang="en-US" sz="3500" dirty="0" smtClean="0">
                <a:solidFill>
                  <a:schemeClr val="tx1"/>
                </a:solidFill>
              </a:rPr>
              <a:t>	any </a:t>
            </a:r>
            <a:r>
              <a:rPr lang="en-US" sz="3500" dirty="0">
                <a:solidFill>
                  <a:schemeClr val="tx1"/>
                </a:solidFill>
              </a:rPr>
              <a:t>body part </a:t>
            </a:r>
            <a:r>
              <a:rPr lang="en-US" sz="3500" dirty="0" smtClean="0">
                <a:solidFill>
                  <a:schemeClr val="tx1"/>
                </a:solidFill>
              </a:rPr>
              <a:t>or object</a:t>
            </a:r>
            <a:r>
              <a:rPr lang="en-US" sz="3500" dirty="0">
                <a:solidFill>
                  <a:schemeClr val="tx1"/>
                </a:solidFill>
              </a:rPr>
              <a:t>, or oral penetration by a sex organ of another </a:t>
            </a:r>
            <a:r>
              <a:rPr lang="en-US" sz="3500" dirty="0" smtClean="0">
                <a:solidFill>
                  <a:schemeClr val="tx1"/>
                </a:solidFill>
              </a:rPr>
              <a:t>	person</a:t>
            </a:r>
            <a:r>
              <a:rPr lang="en-US" sz="3500" dirty="0">
                <a:solidFill>
                  <a:schemeClr val="tx1"/>
                </a:solidFill>
              </a:rPr>
              <a:t>, without the consent of the victim</a:t>
            </a:r>
            <a:r>
              <a:rPr lang="en-US" sz="3500" dirty="0" smtClean="0">
                <a:solidFill>
                  <a:schemeClr val="tx1"/>
                </a:solidFill>
              </a:rPr>
              <a:t>.</a:t>
            </a:r>
          </a:p>
          <a:p>
            <a:pPr marL="0" indent="0">
              <a:lnSpc>
                <a:spcPct val="120000"/>
              </a:lnSpc>
            </a:pPr>
            <a:r>
              <a:rPr lang="en-US" sz="3500" dirty="0" smtClean="0">
                <a:solidFill>
                  <a:schemeClr val="tx1"/>
                </a:solidFill>
              </a:rPr>
              <a:t>	B</a:t>
            </a:r>
            <a:r>
              <a:rPr lang="en-US" sz="3500" dirty="0">
                <a:solidFill>
                  <a:schemeClr val="tx1"/>
                </a:solidFill>
              </a:rPr>
              <a:t>. </a:t>
            </a:r>
            <a:r>
              <a:rPr lang="en-US" sz="3500" b="1" u="sng" dirty="0">
                <a:solidFill>
                  <a:schemeClr val="tx1"/>
                </a:solidFill>
              </a:rPr>
              <a:t>Fondling</a:t>
            </a:r>
            <a:r>
              <a:rPr lang="en-US" sz="3500" dirty="0">
                <a:solidFill>
                  <a:schemeClr val="tx1"/>
                </a:solidFill>
              </a:rPr>
              <a:t>: The touching of the private body parts of another person </a:t>
            </a:r>
            <a:r>
              <a:rPr lang="en-US" sz="3500" dirty="0" smtClean="0">
                <a:solidFill>
                  <a:schemeClr val="tx1"/>
                </a:solidFill>
              </a:rPr>
              <a:t>	for </a:t>
            </a:r>
            <a:r>
              <a:rPr lang="en-US" sz="3500" dirty="0">
                <a:solidFill>
                  <a:schemeClr val="tx1"/>
                </a:solidFill>
              </a:rPr>
              <a:t>the purpose of </a:t>
            </a:r>
            <a:r>
              <a:rPr lang="en-US" sz="3500" dirty="0" smtClean="0">
                <a:solidFill>
                  <a:schemeClr val="tx1"/>
                </a:solidFill>
              </a:rPr>
              <a:t>sexual gratification</a:t>
            </a:r>
            <a:r>
              <a:rPr lang="en-US" sz="3500" dirty="0">
                <a:solidFill>
                  <a:schemeClr val="tx1"/>
                </a:solidFill>
              </a:rPr>
              <a:t>, without the consent of the victim, </a:t>
            </a:r>
            <a:r>
              <a:rPr lang="en-US" sz="3500" dirty="0" smtClean="0">
                <a:solidFill>
                  <a:schemeClr val="tx1"/>
                </a:solidFill>
              </a:rPr>
              <a:t>	including </a:t>
            </a:r>
            <a:r>
              <a:rPr lang="en-US" sz="3500" dirty="0">
                <a:solidFill>
                  <a:schemeClr val="tx1"/>
                </a:solidFill>
              </a:rPr>
              <a:t>instances where the victim </a:t>
            </a:r>
            <a:r>
              <a:rPr lang="en-US" sz="3500" dirty="0" smtClean="0">
                <a:solidFill>
                  <a:schemeClr val="tx1"/>
                </a:solidFill>
              </a:rPr>
              <a:t>is incapable </a:t>
            </a:r>
            <a:r>
              <a:rPr lang="en-US" sz="3500" dirty="0">
                <a:solidFill>
                  <a:schemeClr val="tx1"/>
                </a:solidFill>
              </a:rPr>
              <a:t>of giving </a:t>
            </a:r>
            <a:r>
              <a:rPr lang="en-US" sz="3500" dirty="0" smtClean="0">
                <a:solidFill>
                  <a:schemeClr val="tx1"/>
                </a:solidFill>
              </a:rPr>
              <a:t>consent 	because </a:t>
            </a:r>
            <a:r>
              <a:rPr lang="en-US" sz="3500" dirty="0">
                <a:solidFill>
                  <a:schemeClr val="tx1"/>
                </a:solidFill>
              </a:rPr>
              <a:t>of his/her </a:t>
            </a:r>
            <a:r>
              <a:rPr lang="en-US" sz="3500" dirty="0" smtClean="0">
                <a:solidFill>
                  <a:schemeClr val="tx1"/>
                </a:solidFill>
              </a:rPr>
              <a:t>age or because </a:t>
            </a:r>
            <a:r>
              <a:rPr lang="en-US" sz="3500" dirty="0">
                <a:solidFill>
                  <a:schemeClr val="tx1"/>
                </a:solidFill>
              </a:rPr>
              <a:t>of his/her temporary </a:t>
            </a:r>
            <a:r>
              <a:rPr lang="en-US" sz="3500" dirty="0" smtClean="0">
                <a:solidFill>
                  <a:schemeClr val="tx1"/>
                </a:solidFill>
              </a:rPr>
              <a:t>or permanent 	mental </a:t>
            </a:r>
            <a:r>
              <a:rPr lang="en-US" sz="3500" dirty="0">
                <a:solidFill>
                  <a:schemeClr val="tx1"/>
                </a:solidFill>
              </a:rPr>
              <a:t>or physical incapacity</a:t>
            </a:r>
            <a:endParaRPr lang="en-US" dirty="0"/>
          </a:p>
        </p:txBody>
      </p:sp>
    </p:spTree>
    <p:extLst>
      <p:ext uri="{BB962C8B-B14F-4D97-AF65-F5344CB8AC3E}">
        <p14:creationId xmlns:p14="http://schemas.microsoft.com/office/powerpoint/2010/main" val="235363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40" y="428625"/>
            <a:ext cx="8252460" cy="5086350"/>
          </a:xfrm>
        </p:spPr>
        <p:txBody>
          <a:bodyPr>
            <a:noAutofit/>
          </a:bodyPr>
          <a:lstStyle/>
          <a:p>
            <a:pPr marL="0" indent="0"/>
            <a:r>
              <a:rPr lang="en-US" sz="1700" dirty="0" smtClean="0">
                <a:solidFill>
                  <a:schemeClr val="tx1"/>
                </a:solidFill>
              </a:rPr>
              <a:t>	</a:t>
            </a:r>
            <a:r>
              <a:rPr lang="en-US" sz="1900" dirty="0" smtClean="0">
                <a:solidFill>
                  <a:schemeClr val="tx1"/>
                </a:solidFill>
              </a:rPr>
              <a:t>B. </a:t>
            </a:r>
            <a:r>
              <a:rPr lang="en-US" sz="1900" b="1" u="sng" dirty="0">
                <a:solidFill>
                  <a:schemeClr val="tx1"/>
                </a:solidFill>
              </a:rPr>
              <a:t>Incest</a:t>
            </a:r>
            <a:r>
              <a:rPr lang="en-US" sz="1900" dirty="0">
                <a:solidFill>
                  <a:schemeClr val="tx1"/>
                </a:solidFill>
              </a:rPr>
              <a:t>: </a:t>
            </a:r>
            <a:r>
              <a:rPr lang="en-US" sz="1900" dirty="0" err="1">
                <a:solidFill>
                  <a:schemeClr val="tx1"/>
                </a:solidFill>
              </a:rPr>
              <a:t>Nonforcible</a:t>
            </a:r>
            <a:r>
              <a:rPr lang="en-US" sz="1900" dirty="0">
                <a:solidFill>
                  <a:schemeClr val="tx1"/>
                </a:solidFill>
              </a:rPr>
              <a:t> sexual intercourse between persons who are </a:t>
            </a:r>
            <a:r>
              <a:rPr lang="en-US" sz="1900" dirty="0" smtClean="0">
                <a:solidFill>
                  <a:schemeClr val="tx1"/>
                </a:solidFill>
              </a:rPr>
              <a:t>	related </a:t>
            </a:r>
            <a:r>
              <a:rPr lang="en-US" sz="1900" dirty="0">
                <a:solidFill>
                  <a:schemeClr val="tx1"/>
                </a:solidFill>
              </a:rPr>
              <a:t>to </a:t>
            </a:r>
            <a:r>
              <a:rPr lang="en-US" sz="1900" dirty="0" smtClean="0">
                <a:solidFill>
                  <a:schemeClr val="tx1"/>
                </a:solidFill>
              </a:rPr>
              <a:t>each </a:t>
            </a:r>
            <a:r>
              <a:rPr lang="en-US" sz="1900" dirty="0">
                <a:solidFill>
                  <a:schemeClr val="tx1"/>
                </a:solidFill>
              </a:rPr>
              <a:t>other within </a:t>
            </a:r>
            <a:r>
              <a:rPr lang="en-US" sz="1900" dirty="0" smtClean="0">
                <a:solidFill>
                  <a:schemeClr val="tx1"/>
                </a:solidFill>
              </a:rPr>
              <a:t>the degrees </a:t>
            </a:r>
            <a:r>
              <a:rPr lang="en-US" sz="1900" dirty="0">
                <a:solidFill>
                  <a:schemeClr val="tx1"/>
                </a:solidFill>
              </a:rPr>
              <a:t>wherein marriage is prohibited </a:t>
            </a:r>
            <a:r>
              <a:rPr lang="en-US" sz="1900" dirty="0" smtClean="0">
                <a:solidFill>
                  <a:schemeClr val="tx1"/>
                </a:solidFill>
              </a:rPr>
              <a:t>	by </a:t>
            </a:r>
            <a:r>
              <a:rPr lang="en-US" sz="1900" dirty="0">
                <a:solidFill>
                  <a:schemeClr val="tx1"/>
                </a:solidFill>
              </a:rPr>
              <a:t>law	</a:t>
            </a:r>
            <a:endParaRPr lang="en-US" sz="1900" dirty="0" smtClean="0">
              <a:solidFill>
                <a:schemeClr val="tx1"/>
              </a:solidFill>
            </a:endParaRPr>
          </a:p>
          <a:p>
            <a:pPr marL="0" indent="0"/>
            <a:r>
              <a:rPr lang="en-US" sz="1900" dirty="0" smtClean="0">
                <a:solidFill>
                  <a:schemeClr val="tx1"/>
                </a:solidFill>
              </a:rPr>
              <a:t>	D. </a:t>
            </a:r>
            <a:r>
              <a:rPr lang="en-US" sz="1900" b="1" u="sng" dirty="0">
                <a:solidFill>
                  <a:schemeClr val="tx1"/>
                </a:solidFill>
              </a:rPr>
              <a:t>Statutory Rape</a:t>
            </a:r>
            <a:r>
              <a:rPr lang="en-US" sz="1900" dirty="0">
                <a:solidFill>
                  <a:schemeClr val="tx1"/>
                </a:solidFill>
              </a:rPr>
              <a:t>: </a:t>
            </a:r>
            <a:r>
              <a:rPr lang="en-US" sz="1900" dirty="0" err="1">
                <a:solidFill>
                  <a:schemeClr val="tx1"/>
                </a:solidFill>
              </a:rPr>
              <a:t>Nonforcible</a:t>
            </a:r>
            <a:r>
              <a:rPr lang="en-US" sz="1900" dirty="0">
                <a:solidFill>
                  <a:schemeClr val="tx1"/>
                </a:solidFill>
              </a:rPr>
              <a:t> sexual intercourse with a person who </a:t>
            </a:r>
            <a:r>
              <a:rPr lang="en-US" sz="1900" dirty="0" smtClean="0">
                <a:solidFill>
                  <a:schemeClr val="tx1"/>
                </a:solidFill>
              </a:rPr>
              <a:t>	is </a:t>
            </a:r>
            <a:r>
              <a:rPr lang="en-US" sz="1900" dirty="0">
                <a:solidFill>
                  <a:schemeClr val="tx1"/>
                </a:solidFill>
              </a:rPr>
              <a:t>under </a:t>
            </a:r>
            <a:r>
              <a:rPr lang="en-US" sz="1900" dirty="0" smtClean="0">
                <a:solidFill>
                  <a:schemeClr val="tx1"/>
                </a:solidFill>
              </a:rPr>
              <a:t>the statutory </a:t>
            </a:r>
            <a:r>
              <a:rPr lang="en-US" sz="1900" dirty="0">
                <a:solidFill>
                  <a:schemeClr val="tx1"/>
                </a:solidFill>
              </a:rPr>
              <a:t>age of consent </a:t>
            </a:r>
            <a:endParaRPr lang="en-US" sz="1900" dirty="0" smtClean="0">
              <a:solidFill>
                <a:schemeClr val="tx1"/>
              </a:solidFill>
            </a:endParaRPr>
          </a:p>
          <a:p>
            <a:pPr marL="0" indent="0"/>
            <a:r>
              <a:rPr lang="en-US" sz="1900" b="1" u="sng" dirty="0">
                <a:solidFill>
                  <a:schemeClr val="tx1"/>
                </a:solidFill>
              </a:rPr>
              <a:t>Robbery</a:t>
            </a:r>
            <a:r>
              <a:rPr lang="en-US" sz="1900" dirty="0">
                <a:solidFill>
                  <a:schemeClr val="tx1"/>
                </a:solidFill>
              </a:rPr>
              <a:t>: The taking or attempting to take anything of value from the care, custody or control of a person or persons by force or threat of force or violence and/or by putting the victim in fear. </a:t>
            </a:r>
          </a:p>
          <a:p>
            <a:pPr marL="0" marR="0">
              <a:spcBef>
                <a:spcPts val="0"/>
              </a:spcBef>
              <a:spcAft>
                <a:spcPts val="1000"/>
              </a:spcAft>
            </a:pPr>
            <a:r>
              <a:rPr lang="en-US" sz="1900" b="1" u="sng" dirty="0">
                <a:solidFill>
                  <a:schemeClr val="tx1"/>
                </a:solidFill>
                <a:ea typeface="Calibri"/>
              </a:rPr>
              <a:t>Aggravated Assault</a:t>
            </a:r>
            <a:r>
              <a:rPr lang="en-US" sz="1900" b="1" dirty="0">
                <a:solidFill>
                  <a:schemeClr val="tx1"/>
                </a:solidFill>
                <a:ea typeface="Calibri"/>
              </a:rPr>
              <a:t>: </a:t>
            </a:r>
            <a:r>
              <a:rPr lang="en-US" sz="1900" dirty="0">
                <a:solidFill>
                  <a:schemeClr val="tx1"/>
                </a:solidFill>
                <a:ea typeface="Calibri"/>
              </a:rPr>
              <a:t>An unlawful attack by one person upon another for the purpose of inflicting severe or aggravated bodily injury. This type of assault usually is accompanied by the use of a weapon or by means likely to produce death or great bodily harm. (It is not necessary that injury result from an aggravated assault when a gun, knife, or other weapon is used which could and probably would result in serious personal injury if the crime were successfully completed.)</a:t>
            </a:r>
          </a:p>
          <a:p>
            <a:pPr marL="0" indent="0"/>
            <a:endParaRPr lang="en-US" sz="1900" dirty="0">
              <a:solidFill>
                <a:schemeClr val="tx1"/>
              </a:solidFill>
            </a:endParaRPr>
          </a:p>
          <a:p>
            <a:r>
              <a:rPr lang="en-US" sz="1700" dirty="0" smtClean="0">
                <a:solidFill>
                  <a:schemeClr val="tx1"/>
                </a:solidFill>
              </a:rPr>
              <a:t>	</a:t>
            </a:r>
            <a:endParaRPr lang="en-US" sz="1700" dirty="0">
              <a:solidFill>
                <a:schemeClr val="tx1"/>
              </a:solidFill>
            </a:endParaRPr>
          </a:p>
        </p:txBody>
      </p:sp>
    </p:spTree>
    <p:extLst>
      <p:ext uri="{BB962C8B-B14F-4D97-AF65-F5344CB8AC3E}">
        <p14:creationId xmlns:p14="http://schemas.microsoft.com/office/powerpoint/2010/main" val="32644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39" y="323849"/>
            <a:ext cx="8281035" cy="5343525"/>
          </a:xfrm>
        </p:spPr>
        <p:txBody>
          <a:bodyPr>
            <a:normAutofit/>
          </a:bodyPr>
          <a:lstStyle/>
          <a:p>
            <a:pPr marL="0" indent="0">
              <a:spcBef>
                <a:spcPts val="0"/>
              </a:spcBef>
            </a:pPr>
            <a:r>
              <a:rPr lang="en-US" sz="1900" b="1" u="sng" dirty="0">
                <a:solidFill>
                  <a:schemeClr val="tx1"/>
                </a:solidFill>
              </a:rPr>
              <a:t>Burglary</a:t>
            </a:r>
            <a:r>
              <a:rPr lang="en-US" sz="1900" dirty="0">
                <a:solidFill>
                  <a:schemeClr val="tx1"/>
                </a:solidFill>
              </a:rPr>
              <a:t>: The unlawful entry of a structure to commit a felony or a theft. For reporting purposes this definition includes: unlawful entry with intent to commit a larceny or a felony; breaking and entering with intent to commit a larceny; housebreaking; safecracking; and all attempts to commit any of the aforementioned.</a:t>
            </a:r>
          </a:p>
          <a:p>
            <a:pPr marL="0" indent="0">
              <a:spcBef>
                <a:spcPts val="0"/>
              </a:spcBef>
            </a:pPr>
            <a:r>
              <a:rPr lang="en-US" sz="1900" b="1" u="sng" dirty="0" smtClean="0">
                <a:solidFill>
                  <a:schemeClr val="tx1"/>
                </a:solidFill>
              </a:rPr>
              <a:t>Motor </a:t>
            </a:r>
            <a:r>
              <a:rPr lang="en-US" sz="1900" b="1" u="sng" dirty="0">
                <a:solidFill>
                  <a:schemeClr val="tx1"/>
                </a:solidFill>
              </a:rPr>
              <a:t>Vehicle Theft</a:t>
            </a:r>
            <a:r>
              <a:rPr lang="en-US" sz="1900" dirty="0">
                <a:solidFill>
                  <a:schemeClr val="tx1"/>
                </a:solidFill>
              </a:rPr>
              <a:t>: The theft or attempted theft of a motor vehicle. (Classify as motor vehicle theft all cases where automobiles are taken by persons not having lawful access, even though the vehicles are later abandoned - including joy riding</a:t>
            </a:r>
            <a:r>
              <a:rPr lang="en-US" sz="1900" dirty="0" smtClean="0">
                <a:solidFill>
                  <a:schemeClr val="tx1"/>
                </a:solidFill>
              </a:rPr>
              <a:t>).</a:t>
            </a:r>
          </a:p>
          <a:p>
            <a:pPr marL="0" indent="0">
              <a:spcBef>
                <a:spcPts val="0"/>
              </a:spcBef>
            </a:pPr>
            <a:r>
              <a:rPr lang="en-US" sz="1900" b="1" u="sng" dirty="0">
                <a:solidFill>
                  <a:schemeClr val="tx1"/>
                </a:solidFill>
              </a:rPr>
              <a:t>Arson</a:t>
            </a:r>
            <a:r>
              <a:rPr lang="en-US" sz="1900" dirty="0">
                <a:solidFill>
                  <a:schemeClr val="tx1"/>
                </a:solidFill>
              </a:rPr>
              <a:t>: The willful or malicious burning or attempt to burn, with or without intent to defraud, a dwelling, house, public building, motor vehicle or aircraft, or personal property of </a:t>
            </a:r>
            <a:r>
              <a:rPr lang="en-US" sz="1900" dirty="0" smtClean="0">
                <a:solidFill>
                  <a:schemeClr val="tx1"/>
                </a:solidFill>
              </a:rPr>
              <a:t>another, etc.</a:t>
            </a:r>
            <a:endParaRPr lang="en-US" sz="1900" dirty="0" smtClean="0">
              <a:solidFill>
                <a:schemeClr val="tx1"/>
              </a:solidFill>
            </a:endParaRPr>
          </a:p>
          <a:p>
            <a:pPr marL="0" indent="0">
              <a:spcBef>
                <a:spcPts val="0"/>
              </a:spcBef>
            </a:pPr>
            <a:r>
              <a:rPr lang="en-US" sz="1900" b="1" u="sng" dirty="0">
                <a:solidFill>
                  <a:schemeClr val="tx1"/>
                </a:solidFill>
              </a:rPr>
              <a:t>Dating Violence</a:t>
            </a:r>
            <a:r>
              <a:rPr lang="en-US" sz="1900" dirty="0">
                <a:solidFill>
                  <a:schemeClr val="tx1"/>
                </a:solidFill>
              </a:rPr>
              <a:t>: Violence committed by a person who is or has been in a social relationship of a romantic or intimate nature with the </a:t>
            </a:r>
            <a:r>
              <a:rPr lang="en-US" sz="1900" dirty="0" smtClean="0">
                <a:solidFill>
                  <a:schemeClr val="tx1"/>
                </a:solidFill>
              </a:rPr>
              <a:t>victim. The </a:t>
            </a:r>
            <a:r>
              <a:rPr lang="en-US" sz="1900" dirty="0">
                <a:solidFill>
                  <a:schemeClr val="tx1"/>
                </a:solidFill>
              </a:rPr>
              <a:t>existence of such a relationship shall be determined based on the reporting party's statement and with consideration of the length of the relationship, the type of relationship, and the frequency of interaction between the persons involved in the relationship. </a:t>
            </a:r>
            <a:endParaRPr lang="en-US" sz="1900" dirty="0" smtClean="0">
              <a:solidFill>
                <a:schemeClr val="tx1"/>
              </a:solidFill>
            </a:endParaRPr>
          </a:p>
          <a:p>
            <a:pPr marL="0" indent="0">
              <a:spcBef>
                <a:spcPts val="0"/>
              </a:spcBef>
            </a:pPr>
            <a:endParaRPr lang="en-US" sz="1700" dirty="0">
              <a:solidFill>
                <a:schemeClr val="tx1"/>
              </a:solidFill>
            </a:endParaRPr>
          </a:p>
          <a:p>
            <a:pPr marL="0" indent="0">
              <a:lnSpc>
                <a:spcPct val="120000"/>
              </a:lnSpc>
            </a:pPr>
            <a:endParaRPr lang="en-US" sz="1700" dirty="0">
              <a:solidFill>
                <a:schemeClr val="tx1"/>
              </a:solidFill>
            </a:endParaRPr>
          </a:p>
        </p:txBody>
      </p:sp>
    </p:spTree>
    <p:extLst>
      <p:ext uri="{BB962C8B-B14F-4D97-AF65-F5344CB8AC3E}">
        <p14:creationId xmlns:p14="http://schemas.microsoft.com/office/powerpoint/2010/main" val="28677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39" y="342900"/>
            <a:ext cx="8185785" cy="5257800"/>
          </a:xfrm>
        </p:spPr>
        <p:txBody>
          <a:bodyPr>
            <a:noAutofit/>
          </a:bodyPr>
          <a:lstStyle/>
          <a:p>
            <a:pPr marL="0" indent="0">
              <a:spcBef>
                <a:spcPts val="0"/>
              </a:spcBef>
            </a:pPr>
            <a:r>
              <a:rPr lang="en-US" sz="1900" b="1" u="sng" dirty="0">
                <a:solidFill>
                  <a:schemeClr val="tx1"/>
                </a:solidFill>
              </a:rPr>
              <a:t>Domestic Violence</a:t>
            </a:r>
            <a:r>
              <a:rPr lang="en-US" sz="1900" dirty="0">
                <a:solidFill>
                  <a:schemeClr val="tx1"/>
                </a:solidFill>
              </a:rPr>
              <a:t>: </a:t>
            </a:r>
            <a:r>
              <a:rPr lang="en-US" sz="1900" dirty="0">
                <a:solidFill>
                  <a:schemeClr val="tx1"/>
                </a:solidFill>
              </a:rPr>
              <a:t>A felony or misdemeanor crime of violence committed by a current or former spouse or intimate partner of the victim; by a person with whom the victim shares a child in common;</a:t>
            </a:r>
          </a:p>
          <a:p>
            <a:pPr marL="0" indent="0">
              <a:spcBef>
                <a:spcPts val="0"/>
              </a:spcBef>
            </a:pPr>
            <a:r>
              <a:rPr lang="en-US" sz="1900" dirty="0">
                <a:solidFill>
                  <a:schemeClr val="tx1"/>
                </a:solidFill>
              </a:rPr>
              <a:t>by a person who is cohabitating with, or has cohabitated with, the victim as a spouse or intimate partner; by a person similarly situated to a spouse of the victim under the domestic or family violence laws of the jurisdiction in which the crime of violence occurred, or by any other person against an adult or youth victim who is protected from that person’s acts under the domestic or family violence laws of the jurisdiction in which the crime of violence occurred.</a:t>
            </a:r>
          </a:p>
          <a:p>
            <a:pPr marL="0" indent="0">
              <a:spcBef>
                <a:spcPts val="0"/>
              </a:spcBef>
            </a:pPr>
            <a:endParaRPr lang="en-US" sz="1700" dirty="0">
              <a:solidFill>
                <a:schemeClr val="tx1"/>
              </a:solidFill>
            </a:endParaRPr>
          </a:p>
        </p:txBody>
      </p:sp>
    </p:spTree>
    <p:extLst>
      <p:ext uri="{BB962C8B-B14F-4D97-AF65-F5344CB8AC3E}">
        <p14:creationId xmlns:p14="http://schemas.microsoft.com/office/powerpoint/2010/main" val="1430296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28700" y="1543050"/>
            <a:ext cx="6991350" cy="3409950"/>
          </a:xfrm>
        </p:spPr>
        <p:txBody>
          <a:bodyPr/>
          <a:lstStyle/>
          <a:p>
            <a:pPr indent="0" algn="ctr"/>
            <a:r>
              <a:rPr lang="en-US" sz="4400" dirty="0" smtClean="0">
                <a:solidFill>
                  <a:schemeClr val="tx1"/>
                </a:solidFill>
              </a:rPr>
              <a:t>Campus </a:t>
            </a:r>
            <a:r>
              <a:rPr lang="en-US" sz="4400" dirty="0">
                <a:solidFill>
                  <a:schemeClr val="tx1"/>
                </a:solidFill>
              </a:rPr>
              <a:t>Security </a:t>
            </a:r>
            <a:r>
              <a:rPr lang="en-US" sz="4400" dirty="0" smtClean="0">
                <a:solidFill>
                  <a:schemeClr val="tx1"/>
                </a:solidFill>
              </a:rPr>
              <a:t>Authority</a:t>
            </a:r>
          </a:p>
          <a:p>
            <a:pPr indent="0" algn="ctr"/>
            <a:r>
              <a:rPr lang="en-US" sz="4400" dirty="0" smtClean="0">
                <a:solidFill>
                  <a:schemeClr val="tx1"/>
                </a:solidFill>
              </a:rPr>
              <a:t>Training and Reporting Requirements</a:t>
            </a:r>
            <a:endParaRPr lang="en-US" sz="4400" dirty="0">
              <a:solidFill>
                <a:schemeClr val="tx1"/>
              </a:solidFill>
            </a:endParaRPr>
          </a:p>
          <a:p>
            <a:pPr algn="ctr"/>
            <a:endParaRPr lang="en-US" dirty="0"/>
          </a:p>
        </p:txBody>
      </p:sp>
    </p:spTree>
    <p:extLst>
      <p:ext uri="{BB962C8B-B14F-4D97-AF65-F5344CB8AC3E}">
        <p14:creationId xmlns:p14="http://schemas.microsoft.com/office/powerpoint/2010/main" val="268842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39" y="342900"/>
            <a:ext cx="8185785" cy="5257800"/>
          </a:xfrm>
        </p:spPr>
        <p:txBody>
          <a:bodyPr>
            <a:noAutofit/>
          </a:bodyPr>
          <a:lstStyle/>
          <a:p>
            <a:pPr marL="0" indent="0">
              <a:spcBef>
                <a:spcPts val="0"/>
              </a:spcBef>
            </a:pPr>
            <a:r>
              <a:rPr lang="en-US" sz="1900" b="1" u="sng" dirty="0">
                <a:solidFill>
                  <a:schemeClr val="tx1"/>
                </a:solidFill>
              </a:rPr>
              <a:t>Stalking</a:t>
            </a:r>
            <a:r>
              <a:rPr lang="en-US" sz="1900" dirty="0">
                <a:solidFill>
                  <a:schemeClr val="tx1"/>
                </a:solidFill>
              </a:rPr>
              <a:t>: Engaging in a course of conduct directed at a specific person that would cause a reasonable person to fear for his or her safety or the safety of others, or suffer substantial emotional distress. </a:t>
            </a:r>
          </a:p>
          <a:p>
            <a:pPr>
              <a:spcBef>
                <a:spcPts val="0"/>
              </a:spcBef>
              <a:buFont typeface="Arial" panose="020B0604020202020204" pitchFamily="34" charset="0"/>
              <a:buChar char="•"/>
            </a:pPr>
            <a:r>
              <a:rPr lang="en-US" sz="1900" dirty="0">
                <a:solidFill>
                  <a:schemeClr val="tx1"/>
                </a:solidFill>
              </a:rPr>
              <a:t>Course of conduct means two or more acts, including, indirectly, or through third parties, by an action, method, device, or means, follows, monitors, observes, </a:t>
            </a:r>
            <a:r>
              <a:rPr lang="en-US" sz="1900" dirty="0" err="1">
                <a:solidFill>
                  <a:schemeClr val="tx1"/>
                </a:solidFill>
              </a:rPr>
              <a:t>surveils</a:t>
            </a:r>
            <a:r>
              <a:rPr lang="en-US" sz="1900" dirty="0">
                <a:solidFill>
                  <a:schemeClr val="tx1"/>
                </a:solidFill>
              </a:rPr>
              <a:t>, threatens, or communicates to or about a person, or interferes with a person's property. </a:t>
            </a:r>
          </a:p>
          <a:p>
            <a:pPr>
              <a:spcBef>
                <a:spcPts val="0"/>
              </a:spcBef>
              <a:buFont typeface="Arial" panose="020B0604020202020204" pitchFamily="34" charset="0"/>
              <a:buChar char="•"/>
            </a:pPr>
            <a:r>
              <a:rPr lang="en-US" sz="1900" dirty="0">
                <a:solidFill>
                  <a:schemeClr val="tx1"/>
                </a:solidFill>
              </a:rPr>
              <a:t>Reasonable person means a reasonable person under similar circumstances and with similar identities to the victim. </a:t>
            </a:r>
          </a:p>
          <a:p>
            <a:pPr>
              <a:spcBef>
                <a:spcPts val="0"/>
              </a:spcBef>
              <a:buFont typeface="Arial" panose="020B0604020202020204" pitchFamily="34" charset="0"/>
              <a:buChar char="•"/>
            </a:pPr>
            <a:r>
              <a:rPr lang="en-US" sz="1900" dirty="0">
                <a:solidFill>
                  <a:schemeClr val="tx1"/>
                </a:solidFill>
              </a:rPr>
              <a:t>Substantial emotional distress means significant mental suffering or anguish that may, but does not necessarily, require medical or other professional treatment or counseling</a:t>
            </a:r>
            <a:r>
              <a:rPr lang="en-US" sz="1900" dirty="0" smtClean="0">
                <a:solidFill>
                  <a:schemeClr val="tx1"/>
                </a:solidFill>
              </a:rPr>
              <a:t>.</a:t>
            </a:r>
          </a:p>
          <a:p>
            <a:pPr marL="0" indent="0">
              <a:spcBef>
                <a:spcPts val="0"/>
              </a:spcBef>
            </a:pPr>
            <a:endParaRPr lang="en-US" sz="1900" dirty="0">
              <a:solidFill>
                <a:schemeClr val="tx1"/>
              </a:solidFill>
            </a:endParaRPr>
          </a:p>
        </p:txBody>
      </p:sp>
    </p:spTree>
    <p:extLst>
      <p:ext uri="{BB962C8B-B14F-4D97-AF65-F5344CB8AC3E}">
        <p14:creationId xmlns:p14="http://schemas.microsoft.com/office/powerpoint/2010/main" val="83813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0025" y="390525"/>
            <a:ext cx="8829675" cy="5238750"/>
          </a:xfrm>
        </p:spPr>
        <p:txBody>
          <a:bodyPr>
            <a:noAutofit/>
          </a:bodyPr>
          <a:lstStyle/>
          <a:p>
            <a:pPr marL="0" indent="0" algn="ctr"/>
            <a:r>
              <a:rPr lang="en-US" sz="1900" b="1" u="sng" dirty="0" smtClean="0">
                <a:solidFill>
                  <a:schemeClr val="tx1"/>
                </a:solidFill>
              </a:rPr>
              <a:t>Hate Crimes</a:t>
            </a:r>
          </a:p>
          <a:p>
            <a:pPr marL="0" indent="0">
              <a:spcBef>
                <a:spcPts val="0"/>
              </a:spcBef>
            </a:pPr>
            <a:r>
              <a:rPr lang="en-US" sz="1900" dirty="0" smtClean="0">
                <a:solidFill>
                  <a:schemeClr val="tx1"/>
                </a:solidFill>
              </a:rPr>
              <a:t>We </a:t>
            </a:r>
            <a:r>
              <a:rPr lang="en-US" sz="1900" dirty="0">
                <a:solidFill>
                  <a:schemeClr val="tx1"/>
                </a:solidFill>
              </a:rPr>
              <a:t>are also required to report statistics for bias-related (hate) crimes by the type of bias as defined below for the </a:t>
            </a:r>
            <a:r>
              <a:rPr lang="en-US" sz="1900" dirty="0" smtClean="0">
                <a:solidFill>
                  <a:schemeClr val="tx1"/>
                </a:solidFill>
              </a:rPr>
              <a:t>following classifications</a:t>
            </a:r>
            <a:r>
              <a:rPr lang="en-US" sz="1900" dirty="0">
                <a:solidFill>
                  <a:schemeClr val="tx1"/>
                </a:solidFill>
              </a:rPr>
              <a:t>: murder/non-negligent manslaughter, negligent manslaughter, sex offenses (forcible and non-forcible), </a:t>
            </a:r>
            <a:r>
              <a:rPr lang="en-US" sz="1900" dirty="0" smtClean="0">
                <a:solidFill>
                  <a:schemeClr val="tx1"/>
                </a:solidFill>
              </a:rPr>
              <a:t>robbery, aggravated </a:t>
            </a:r>
            <a:r>
              <a:rPr lang="en-US" sz="1900" dirty="0">
                <a:solidFill>
                  <a:schemeClr val="tx1"/>
                </a:solidFill>
              </a:rPr>
              <a:t>assault, burglary, motor vehicle theft, </a:t>
            </a:r>
            <a:r>
              <a:rPr lang="en-US" sz="1900" dirty="0" smtClean="0">
                <a:solidFill>
                  <a:schemeClr val="tx1"/>
                </a:solidFill>
              </a:rPr>
              <a:t>arson </a:t>
            </a:r>
            <a:r>
              <a:rPr lang="en-US" sz="1900" dirty="0">
                <a:solidFill>
                  <a:schemeClr val="tx1"/>
                </a:solidFill>
              </a:rPr>
              <a:t>(see definitions on the </a:t>
            </a:r>
            <a:r>
              <a:rPr lang="en-US" sz="1900" dirty="0" smtClean="0">
                <a:solidFill>
                  <a:schemeClr val="tx1"/>
                </a:solidFill>
              </a:rPr>
              <a:t>previous slides) </a:t>
            </a:r>
            <a:r>
              <a:rPr lang="en-US" sz="1900" dirty="0">
                <a:solidFill>
                  <a:schemeClr val="tx1"/>
                </a:solidFill>
              </a:rPr>
              <a:t>and larceny-theft, destruction/damage/vandalism of property, </a:t>
            </a:r>
            <a:r>
              <a:rPr lang="en-US" sz="1900" dirty="0" smtClean="0">
                <a:solidFill>
                  <a:schemeClr val="tx1"/>
                </a:solidFill>
              </a:rPr>
              <a:t>intimidation, and </a:t>
            </a:r>
            <a:r>
              <a:rPr lang="en-US" sz="1900" dirty="0">
                <a:solidFill>
                  <a:schemeClr val="tx1"/>
                </a:solidFill>
              </a:rPr>
              <a:t>simple </a:t>
            </a:r>
            <a:r>
              <a:rPr lang="en-US" sz="1900" dirty="0" smtClean="0">
                <a:solidFill>
                  <a:schemeClr val="tx1"/>
                </a:solidFill>
              </a:rPr>
              <a:t>assault.</a:t>
            </a:r>
            <a:endParaRPr lang="en-US" sz="1900" dirty="0">
              <a:solidFill>
                <a:schemeClr val="tx1"/>
              </a:solidFill>
            </a:endParaRPr>
          </a:p>
          <a:p>
            <a:pPr marL="0" indent="0">
              <a:spcBef>
                <a:spcPts val="0"/>
              </a:spcBef>
            </a:pPr>
            <a:r>
              <a:rPr lang="en-US" sz="1900" b="1" u="sng" dirty="0" smtClean="0">
                <a:solidFill>
                  <a:schemeClr val="tx1"/>
                </a:solidFill>
              </a:rPr>
              <a:t>Larceny-Theft (Except Motor Vehicle Theft)</a:t>
            </a:r>
            <a:r>
              <a:rPr lang="en-US" sz="1900" b="1" dirty="0" smtClean="0">
                <a:solidFill>
                  <a:schemeClr val="tx1"/>
                </a:solidFill>
              </a:rPr>
              <a:t>:</a:t>
            </a:r>
            <a:r>
              <a:rPr lang="en-US" sz="1900" dirty="0" smtClean="0">
                <a:solidFill>
                  <a:schemeClr val="tx1"/>
                </a:solidFill>
              </a:rPr>
              <a:t> </a:t>
            </a:r>
            <a:r>
              <a:rPr lang="en-US" sz="1900" dirty="0">
                <a:solidFill>
                  <a:schemeClr val="tx1"/>
                </a:solidFill>
              </a:rPr>
              <a:t>The unlawful taking, carrying, leading, or riding away of property from the possession or constructive possession of another.</a:t>
            </a:r>
          </a:p>
          <a:p>
            <a:pPr marL="0" indent="0">
              <a:spcBef>
                <a:spcPts val="0"/>
              </a:spcBef>
            </a:pPr>
            <a:r>
              <a:rPr lang="en-US" sz="1900" b="1" u="sng" dirty="0" smtClean="0">
                <a:solidFill>
                  <a:schemeClr val="tx1"/>
                </a:solidFill>
              </a:rPr>
              <a:t>Destruction/Damage/Vandalism of Property</a:t>
            </a:r>
            <a:r>
              <a:rPr lang="en-US" sz="1900" b="1" dirty="0" smtClean="0">
                <a:solidFill>
                  <a:schemeClr val="tx1"/>
                </a:solidFill>
              </a:rPr>
              <a:t>:</a:t>
            </a:r>
            <a:r>
              <a:rPr lang="en-US" sz="1900" dirty="0">
                <a:solidFill>
                  <a:schemeClr val="tx1"/>
                </a:solidFill>
              </a:rPr>
              <a:t> To willfully or maliciously destroy, damage, deface, or otherwise injure real or personal property without the consent of the owner or the person having custody or control of it.</a:t>
            </a:r>
            <a:endParaRPr lang="en-US" sz="1900" dirty="0" smtClean="0">
              <a:solidFill>
                <a:schemeClr val="tx1"/>
              </a:solidFill>
            </a:endParaRPr>
          </a:p>
          <a:p>
            <a:pPr marL="0" indent="0">
              <a:spcBef>
                <a:spcPts val="0"/>
              </a:spcBef>
            </a:pPr>
            <a:r>
              <a:rPr lang="en-US" sz="1900" b="1" u="sng" dirty="0">
                <a:solidFill>
                  <a:schemeClr val="tx1"/>
                </a:solidFill>
              </a:rPr>
              <a:t>Intimidation</a:t>
            </a:r>
            <a:r>
              <a:rPr lang="en-US" sz="1900" b="1" dirty="0">
                <a:solidFill>
                  <a:schemeClr val="tx1"/>
                </a:solidFill>
              </a:rPr>
              <a:t>: </a:t>
            </a:r>
            <a:r>
              <a:rPr lang="en-US" sz="1900" dirty="0">
                <a:solidFill>
                  <a:schemeClr val="tx1"/>
                </a:solidFill>
              </a:rPr>
              <a:t>To unlawfully place another person in reasonable fear of bodily harm through the use of threatening words and/or other conduct, but without displaying a weapon or subjecting the victim to actual physical attack.</a:t>
            </a:r>
          </a:p>
          <a:p>
            <a:pPr marL="0" indent="0">
              <a:spcBef>
                <a:spcPts val="0"/>
              </a:spcBef>
            </a:pPr>
            <a:endParaRPr lang="en-US" sz="1700" dirty="0">
              <a:solidFill>
                <a:schemeClr val="tx1"/>
              </a:solidFill>
            </a:endParaRPr>
          </a:p>
        </p:txBody>
      </p:sp>
    </p:spTree>
    <p:extLst>
      <p:ext uri="{BB962C8B-B14F-4D97-AF65-F5344CB8AC3E}">
        <p14:creationId xmlns:p14="http://schemas.microsoft.com/office/powerpoint/2010/main" val="76966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6225" y="219075"/>
            <a:ext cx="8620125" cy="5524500"/>
          </a:xfrm>
        </p:spPr>
        <p:txBody>
          <a:bodyPr>
            <a:normAutofit/>
          </a:bodyPr>
          <a:lstStyle/>
          <a:p>
            <a:pPr marL="0" indent="0">
              <a:spcBef>
                <a:spcPts val="0"/>
              </a:spcBef>
            </a:pPr>
            <a:r>
              <a:rPr lang="en-US" sz="1900" b="1" u="sng" dirty="0" smtClean="0">
                <a:solidFill>
                  <a:schemeClr val="tx1"/>
                </a:solidFill>
              </a:rPr>
              <a:t>Simple </a:t>
            </a:r>
            <a:r>
              <a:rPr lang="en-US" sz="1900" b="1" u="sng" dirty="0">
                <a:solidFill>
                  <a:schemeClr val="tx1"/>
                </a:solidFill>
              </a:rPr>
              <a:t>Assault</a:t>
            </a:r>
            <a:r>
              <a:rPr lang="en-US" sz="1700" dirty="0">
                <a:solidFill>
                  <a:schemeClr val="tx1"/>
                </a:solidFill>
              </a:rPr>
              <a:t>: </a:t>
            </a:r>
            <a:r>
              <a:rPr lang="en-US" sz="1900" dirty="0">
                <a:solidFill>
                  <a:schemeClr val="tx1"/>
                </a:solidFill>
              </a:rPr>
              <a:t>An unlawful physical attack by one person upon another where neither the offender displays a weapon, nor </a:t>
            </a:r>
            <a:r>
              <a:rPr lang="en-US" sz="1900" dirty="0" smtClean="0">
                <a:solidFill>
                  <a:schemeClr val="tx1"/>
                </a:solidFill>
              </a:rPr>
              <a:t>the victim </a:t>
            </a:r>
            <a:r>
              <a:rPr lang="en-US" sz="1900" dirty="0">
                <a:solidFill>
                  <a:schemeClr val="tx1"/>
                </a:solidFill>
              </a:rPr>
              <a:t>suffers obvious severe or aggravated bodily injury involving apparent broken bones, loss of teeth, possible internal injury, </a:t>
            </a:r>
            <a:r>
              <a:rPr lang="en-US" sz="1900" dirty="0" smtClean="0">
                <a:solidFill>
                  <a:schemeClr val="tx1"/>
                </a:solidFill>
              </a:rPr>
              <a:t>severe laceration </a:t>
            </a:r>
            <a:r>
              <a:rPr lang="en-US" sz="1900" dirty="0">
                <a:solidFill>
                  <a:schemeClr val="tx1"/>
                </a:solidFill>
              </a:rPr>
              <a:t>or loss of consciousness</a:t>
            </a:r>
            <a:r>
              <a:rPr lang="en-US" sz="1900" dirty="0" smtClean="0">
                <a:solidFill>
                  <a:schemeClr val="tx1"/>
                </a:solidFill>
              </a:rPr>
              <a:t>.</a:t>
            </a:r>
          </a:p>
          <a:p>
            <a:pPr marL="0" indent="0">
              <a:spcBef>
                <a:spcPts val="0"/>
              </a:spcBef>
            </a:pPr>
            <a:endParaRPr lang="en-US" sz="1900" dirty="0">
              <a:solidFill>
                <a:schemeClr val="tx1"/>
              </a:solidFill>
            </a:endParaRPr>
          </a:p>
          <a:p>
            <a:pPr marL="0" indent="0">
              <a:spcBef>
                <a:spcPts val="0"/>
              </a:spcBef>
            </a:pPr>
            <a:r>
              <a:rPr lang="en-US" sz="1900" dirty="0" smtClean="0">
                <a:solidFill>
                  <a:schemeClr val="tx1"/>
                </a:solidFill>
              </a:rPr>
              <a:t>Categories </a:t>
            </a:r>
            <a:r>
              <a:rPr lang="en-US" sz="1900" dirty="0">
                <a:solidFill>
                  <a:schemeClr val="tx1"/>
                </a:solidFill>
              </a:rPr>
              <a:t>of bias include the victim’s actual or perceived: race, religion, gender, gender identity, sexual orientation, ethnicity, national origin, and disability.</a:t>
            </a:r>
          </a:p>
          <a:p>
            <a:pPr marL="0" indent="0">
              <a:spcBef>
                <a:spcPts val="0"/>
              </a:spcBef>
            </a:pPr>
            <a:endParaRPr lang="en-US" sz="1900" dirty="0" smtClean="0">
              <a:solidFill>
                <a:schemeClr val="tx1"/>
              </a:solidFill>
            </a:endParaRPr>
          </a:p>
        </p:txBody>
      </p:sp>
    </p:spTree>
    <p:extLst>
      <p:ext uri="{BB962C8B-B14F-4D97-AF65-F5344CB8AC3E}">
        <p14:creationId xmlns:p14="http://schemas.microsoft.com/office/powerpoint/2010/main" val="191951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9550" y="104775"/>
            <a:ext cx="8762999" cy="5772149"/>
          </a:xfrm>
        </p:spPr>
        <p:txBody>
          <a:bodyPr>
            <a:noAutofit/>
          </a:bodyPr>
          <a:lstStyle/>
          <a:p>
            <a:pPr marL="0" indent="0">
              <a:spcBef>
                <a:spcPts val="0"/>
              </a:spcBef>
            </a:pPr>
            <a:r>
              <a:rPr lang="en-US" sz="2000" dirty="0" smtClean="0">
                <a:solidFill>
                  <a:schemeClr val="tx1"/>
                </a:solidFill>
              </a:rPr>
              <a:t>We are also required to report arrests or persons referred for disciplinary action for the following violations:</a:t>
            </a:r>
          </a:p>
          <a:p>
            <a:pPr marL="0" indent="0">
              <a:spcBef>
                <a:spcPts val="0"/>
              </a:spcBef>
            </a:pPr>
            <a:endParaRPr lang="en-US" sz="1900" dirty="0" smtClean="0">
              <a:solidFill>
                <a:schemeClr val="tx1"/>
              </a:solidFill>
            </a:endParaRPr>
          </a:p>
          <a:p>
            <a:pPr marL="0" indent="0">
              <a:spcBef>
                <a:spcPts val="0"/>
              </a:spcBef>
            </a:pPr>
            <a:r>
              <a:rPr lang="en-US" sz="1900" b="1" u="sng" dirty="0" smtClean="0">
                <a:solidFill>
                  <a:schemeClr val="tx1"/>
                </a:solidFill>
              </a:rPr>
              <a:t>Weapons: Carrying, Possessing, Etc.</a:t>
            </a:r>
            <a:r>
              <a:rPr lang="en-US" sz="1900" dirty="0">
                <a:solidFill>
                  <a:schemeClr val="tx1"/>
                </a:solidFill>
              </a:rPr>
              <a:t>: The violation of laws or ordinances prohibiting the manufacture, sale, purchase, transportation, possession, concealment, or use of firearms, cutting instruments, explosives, incendiary devices, or other deadly weapons</a:t>
            </a:r>
            <a:r>
              <a:rPr lang="en-US" sz="1900" dirty="0" smtClean="0">
                <a:solidFill>
                  <a:schemeClr val="tx1"/>
                </a:solidFill>
              </a:rPr>
              <a:t>.</a:t>
            </a:r>
          </a:p>
          <a:p>
            <a:pPr marL="0" indent="0">
              <a:spcBef>
                <a:spcPts val="0"/>
              </a:spcBef>
            </a:pPr>
            <a:r>
              <a:rPr lang="en-US" sz="1900" b="1" u="sng" dirty="0" smtClean="0">
                <a:solidFill>
                  <a:schemeClr val="tx1"/>
                </a:solidFill>
              </a:rPr>
              <a:t>Drug </a:t>
            </a:r>
            <a:r>
              <a:rPr lang="en-US" sz="1900" b="1" u="sng" dirty="0">
                <a:solidFill>
                  <a:schemeClr val="tx1"/>
                </a:solidFill>
              </a:rPr>
              <a:t>Abuse Violations</a:t>
            </a:r>
            <a:r>
              <a:rPr lang="en-US" sz="1900" dirty="0">
                <a:solidFill>
                  <a:schemeClr val="tx1"/>
                </a:solidFill>
              </a:rPr>
              <a:t>: </a:t>
            </a:r>
            <a:r>
              <a:rPr lang="en-US" sz="1900" dirty="0">
                <a:solidFill>
                  <a:schemeClr val="tx1"/>
                </a:solidFill>
              </a:rPr>
              <a:t>The violation of laws prohibiting the production, distribution, and/or use of certain controlled substances and the equipment or devices utilized in their preparation and/or use. The unlawful cultivation, manufacture, distribution, sale, purchase, use, possession, transportation, or importation of any controlled drug or narcotic substance. Arrests for violations of State and local laws, specifically those relating to the unlawful possession, sale, use, growing, manufacturing, and making of narcotic drugs. </a:t>
            </a:r>
            <a:endParaRPr lang="en-US" sz="1900" dirty="0" smtClean="0">
              <a:solidFill>
                <a:schemeClr val="tx1"/>
              </a:solidFill>
            </a:endParaRPr>
          </a:p>
          <a:p>
            <a:pPr marL="0" indent="0">
              <a:spcBef>
                <a:spcPts val="0"/>
              </a:spcBef>
            </a:pPr>
            <a:r>
              <a:rPr lang="en-US" sz="1900" b="1" u="sng" dirty="0" smtClean="0">
                <a:solidFill>
                  <a:schemeClr val="tx1"/>
                </a:solidFill>
              </a:rPr>
              <a:t>Liquor </a:t>
            </a:r>
            <a:r>
              <a:rPr lang="en-US" sz="1900" b="1" u="sng" dirty="0">
                <a:solidFill>
                  <a:schemeClr val="tx1"/>
                </a:solidFill>
              </a:rPr>
              <a:t>Law Violations</a:t>
            </a:r>
            <a:r>
              <a:rPr lang="en-US" sz="1900" dirty="0">
                <a:solidFill>
                  <a:schemeClr val="tx1"/>
                </a:solidFill>
              </a:rPr>
              <a:t>: </a:t>
            </a:r>
            <a:r>
              <a:rPr lang="en-US" sz="1900" dirty="0">
                <a:solidFill>
                  <a:schemeClr val="tx1"/>
                </a:solidFill>
              </a:rPr>
              <a:t>The violation of State or local laws or ordinances prohibiting the manufacture, sale, purchase, transportation, possession, or use of alcoholic beverages, not including driving under the influence and drunkenness.</a:t>
            </a:r>
            <a:endParaRPr lang="en-US" sz="1700" dirty="0">
              <a:solidFill>
                <a:schemeClr val="tx1"/>
              </a:solidFill>
            </a:endParaRPr>
          </a:p>
          <a:p>
            <a:pPr marL="0" indent="0">
              <a:spcBef>
                <a:spcPts val="0"/>
              </a:spcBef>
            </a:pPr>
            <a:endParaRPr lang="en-US" sz="1700" dirty="0">
              <a:solidFill>
                <a:schemeClr val="tx1"/>
              </a:solidFill>
            </a:endParaRPr>
          </a:p>
        </p:txBody>
      </p:sp>
    </p:spTree>
    <p:extLst>
      <p:ext uri="{BB962C8B-B14F-4D97-AF65-F5344CB8AC3E}">
        <p14:creationId xmlns:p14="http://schemas.microsoft.com/office/powerpoint/2010/main" val="331651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9550" y="104775"/>
            <a:ext cx="8762999" cy="5772149"/>
          </a:xfrm>
        </p:spPr>
        <p:txBody>
          <a:bodyPr>
            <a:noAutofit/>
          </a:bodyPr>
          <a:lstStyle/>
          <a:p>
            <a:pPr marL="0" indent="0">
              <a:spcBef>
                <a:spcPts val="0"/>
              </a:spcBef>
            </a:pPr>
            <a:r>
              <a:rPr lang="en-US" b="1" dirty="0" smtClean="0">
                <a:solidFill>
                  <a:schemeClr val="tx1"/>
                </a:solidFill>
              </a:rPr>
              <a:t>Timely Warning</a:t>
            </a:r>
          </a:p>
          <a:p>
            <a:pPr marL="0" indent="0">
              <a:spcBef>
                <a:spcPts val="0"/>
              </a:spcBef>
            </a:pPr>
            <a:r>
              <a:rPr lang="en-US" sz="2000" dirty="0" smtClean="0">
                <a:solidFill>
                  <a:schemeClr val="tx1"/>
                </a:solidFill>
              </a:rPr>
              <a:t>UNT </a:t>
            </a:r>
            <a:r>
              <a:rPr lang="en-US" sz="2000" dirty="0" smtClean="0">
                <a:solidFill>
                  <a:schemeClr val="tx1"/>
                </a:solidFill>
              </a:rPr>
              <a:t>must issue a timely warning for any </a:t>
            </a:r>
            <a:r>
              <a:rPr lang="en-US" sz="2000" dirty="0" err="1" smtClean="0">
                <a:solidFill>
                  <a:schemeClr val="tx1"/>
                </a:solidFill>
              </a:rPr>
              <a:t>clery</a:t>
            </a:r>
            <a:r>
              <a:rPr lang="en-US" sz="2000" dirty="0" smtClean="0">
                <a:solidFill>
                  <a:schemeClr val="tx1"/>
                </a:solidFill>
              </a:rPr>
              <a:t> crime that occurs on UNT’s </a:t>
            </a:r>
            <a:r>
              <a:rPr lang="en-US" sz="2000" dirty="0" err="1" smtClean="0">
                <a:solidFill>
                  <a:schemeClr val="tx1"/>
                </a:solidFill>
              </a:rPr>
              <a:t>clery</a:t>
            </a:r>
            <a:r>
              <a:rPr lang="en-US" sz="2000" dirty="0" smtClean="0">
                <a:solidFill>
                  <a:schemeClr val="tx1"/>
                </a:solidFill>
              </a:rPr>
              <a:t> geography </a:t>
            </a:r>
            <a:r>
              <a:rPr lang="en-US" sz="2000" u="sng" dirty="0" smtClean="0">
                <a:solidFill>
                  <a:schemeClr val="tx1"/>
                </a:solidFill>
              </a:rPr>
              <a:t>and</a:t>
            </a:r>
            <a:r>
              <a:rPr lang="en-US" sz="2000" dirty="0" smtClean="0">
                <a:solidFill>
                  <a:schemeClr val="tx1"/>
                </a:solidFill>
              </a:rPr>
              <a:t> is </a:t>
            </a:r>
            <a:r>
              <a:rPr lang="en-US" sz="2000" dirty="0">
                <a:solidFill>
                  <a:schemeClr val="tx1"/>
                </a:solidFill>
              </a:rPr>
              <a:t>considered </a:t>
            </a:r>
            <a:r>
              <a:rPr lang="en-US" sz="2000" dirty="0" smtClean="0">
                <a:solidFill>
                  <a:schemeClr val="tx1"/>
                </a:solidFill>
              </a:rPr>
              <a:t>to </a:t>
            </a:r>
            <a:r>
              <a:rPr lang="en-US" sz="2000" dirty="0">
                <a:solidFill>
                  <a:schemeClr val="tx1"/>
                </a:solidFill>
              </a:rPr>
              <a:t>represent a </a:t>
            </a:r>
            <a:r>
              <a:rPr lang="en-US" sz="2000" dirty="0" smtClean="0">
                <a:solidFill>
                  <a:schemeClr val="tx1"/>
                </a:solidFill>
              </a:rPr>
              <a:t>serious or </a:t>
            </a:r>
            <a:r>
              <a:rPr lang="en-US" sz="2000" dirty="0">
                <a:solidFill>
                  <a:schemeClr val="tx1"/>
                </a:solidFill>
              </a:rPr>
              <a:t>continuing threat to students and employees. </a:t>
            </a:r>
            <a:r>
              <a:rPr lang="en-US" sz="2000" dirty="0" smtClean="0">
                <a:solidFill>
                  <a:schemeClr val="tx1"/>
                </a:solidFill>
              </a:rPr>
              <a:t> Timely warnings are generally distributed via email.</a:t>
            </a:r>
          </a:p>
          <a:p>
            <a:pPr marL="0" indent="0" algn="ctr">
              <a:spcBef>
                <a:spcPts val="0"/>
              </a:spcBef>
            </a:pPr>
            <a:endParaRPr lang="en-US" sz="1700" dirty="0">
              <a:solidFill>
                <a:schemeClr val="tx1"/>
              </a:solidFill>
            </a:endParaRPr>
          </a:p>
          <a:p>
            <a:pPr marL="0" indent="0">
              <a:spcBef>
                <a:spcPts val="0"/>
              </a:spcBef>
            </a:pPr>
            <a:endParaRPr lang="en-US" sz="2000" dirty="0" smtClean="0">
              <a:solidFill>
                <a:schemeClr val="tx1"/>
              </a:solidFill>
            </a:endParaRPr>
          </a:p>
          <a:p>
            <a:pPr marL="0" indent="0">
              <a:spcBef>
                <a:spcPts val="0"/>
              </a:spcBef>
            </a:pPr>
            <a:r>
              <a:rPr lang="en-US" b="1" dirty="0" smtClean="0">
                <a:solidFill>
                  <a:schemeClr val="tx1"/>
                </a:solidFill>
              </a:rPr>
              <a:t>Emergency </a:t>
            </a:r>
            <a:r>
              <a:rPr lang="en-US" b="1" dirty="0" smtClean="0">
                <a:solidFill>
                  <a:schemeClr val="tx1"/>
                </a:solidFill>
              </a:rPr>
              <a:t>Notification</a:t>
            </a:r>
          </a:p>
          <a:p>
            <a:pPr marL="0" indent="0">
              <a:spcBef>
                <a:spcPts val="0"/>
              </a:spcBef>
            </a:pPr>
            <a:r>
              <a:rPr lang="en-US" sz="2000" dirty="0" smtClean="0">
                <a:solidFill>
                  <a:schemeClr val="tx1"/>
                </a:solidFill>
              </a:rPr>
              <a:t>UNT </a:t>
            </a:r>
            <a:r>
              <a:rPr lang="en-US" sz="2000" dirty="0" smtClean="0">
                <a:solidFill>
                  <a:schemeClr val="tx1"/>
                </a:solidFill>
              </a:rPr>
              <a:t>must initiate emergency notification </a:t>
            </a:r>
            <a:r>
              <a:rPr lang="en-US" sz="2000" dirty="0">
                <a:solidFill>
                  <a:schemeClr val="tx1"/>
                </a:solidFill>
              </a:rPr>
              <a:t>procedures </a:t>
            </a:r>
            <a:r>
              <a:rPr lang="en-US" sz="2000" dirty="0" smtClean="0">
                <a:solidFill>
                  <a:schemeClr val="tx1"/>
                </a:solidFill>
              </a:rPr>
              <a:t>for any significant emergency </a:t>
            </a:r>
            <a:r>
              <a:rPr lang="en-US" sz="2000" dirty="0">
                <a:solidFill>
                  <a:schemeClr val="tx1"/>
                </a:solidFill>
              </a:rPr>
              <a:t>or dangerous situation involving </a:t>
            </a:r>
            <a:r>
              <a:rPr lang="en-US" sz="2000" dirty="0" smtClean="0">
                <a:solidFill>
                  <a:schemeClr val="tx1"/>
                </a:solidFill>
              </a:rPr>
              <a:t>an immediate </a:t>
            </a:r>
            <a:r>
              <a:rPr lang="en-US" sz="2000" dirty="0">
                <a:solidFill>
                  <a:schemeClr val="tx1"/>
                </a:solidFill>
              </a:rPr>
              <a:t>threat to the health or safety </a:t>
            </a:r>
            <a:r>
              <a:rPr lang="en-US" sz="2000" dirty="0" smtClean="0">
                <a:solidFill>
                  <a:schemeClr val="tx1"/>
                </a:solidFill>
              </a:rPr>
              <a:t>of students </a:t>
            </a:r>
            <a:r>
              <a:rPr lang="en-US" sz="2000" dirty="0">
                <a:solidFill>
                  <a:schemeClr val="tx1"/>
                </a:solidFill>
              </a:rPr>
              <a:t>or </a:t>
            </a:r>
            <a:r>
              <a:rPr lang="en-US" sz="2000" dirty="0" smtClean="0">
                <a:solidFill>
                  <a:schemeClr val="tx1"/>
                </a:solidFill>
              </a:rPr>
              <a:t>employees occurring </a:t>
            </a:r>
            <a:r>
              <a:rPr lang="en-US" sz="2000" dirty="0">
                <a:solidFill>
                  <a:schemeClr val="tx1"/>
                </a:solidFill>
              </a:rPr>
              <a:t>on the campus. </a:t>
            </a:r>
            <a:r>
              <a:rPr lang="en-US" sz="2000" dirty="0" smtClean="0">
                <a:solidFill>
                  <a:schemeClr val="tx1"/>
                </a:solidFill>
              </a:rPr>
              <a:t> Notification </a:t>
            </a:r>
            <a:r>
              <a:rPr lang="en-US" sz="2000" dirty="0" smtClean="0">
                <a:solidFill>
                  <a:schemeClr val="tx1"/>
                </a:solidFill>
              </a:rPr>
              <a:t>systems include eagle </a:t>
            </a:r>
            <a:r>
              <a:rPr lang="en-US" sz="2000" dirty="0" smtClean="0">
                <a:solidFill>
                  <a:schemeClr val="tx1"/>
                </a:solidFill>
              </a:rPr>
              <a:t>alert, </a:t>
            </a:r>
            <a:r>
              <a:rPr lang="en-US" sz="2000" dirty="0" smtClean="0">
                <a:solidFill>
                  <a:schemeClr val="tx1"/>
                </a:solidFill>
              </a:rPr>
              <a:t>fire </a:t>
            </a:r>
            <a:r>
              <a:rPr lang="en-US" sz="2000" dirty="0" smtClean="0">
                <a:solidFill>
                  <a:schemeClr val="tx1"/>
                </a:solidFill>
              </a:rPr>
              <a:t>alarms, tornado sirens, etc.  </a:t>
            </a:r>
          </a:p>
          <a:p>
            <a:pPr marL="0" indent="0" algn="ctr">
              <a:spcBef>
                <a:spcPts val="0"/>
              </a:spcBef>
            </a:pPr>
            <a:r>
              <a:rPr lang="en-US" sz="1700" dirty="0" smtClean="0">
                <a:solidFill>
                  <a:schemeClr val="tx1"/>
                </a:solidFill>
              </a:rPr>
              <a:t>											</a:t>
            </a:r>
            <a:endParaRPr lang="en-US" sz="17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4291015"/>
            <a:ext cx="2381250" cy="141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4243388"/>
            <a:ext cx="1333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488" y="4224339"/>
            <a:ext cx="21431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81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fade">
                                      <p:cBhvr>
                                        <p:cTn id="37" dur="500"/>
                                        <p:tgtEl>
                                          <p:spTgt spid="30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fade">
                                      <p:cBhvr>
                                        <p:cTn id="4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9550" y="104775"/>
            <a:ext cx="8762999" cy="5772149"/>
          </a:xfrm>
        </p:spPr>
        <p:txBody>
          <a:bodyPr>
            <a:noAutofit/>
          </a:bodyPr>
          <a:lstStyle/>
          <a:p>
            <a:pPr marL="0" indent="0">
              <a:spcBef>
                <a:spcPts val="0"/>
              </a:spcBef>
            </a:pPr>
            <a:r>
              <a:rPr lang="en-US" sz="3200" dirty="0" smtClean="0">
                <a:solidFill>
                  <a:schemeClr val="tx1"/>
                </a:solidFill>
              </a:rPr>
              <a:t>Daily Crime/Fire Log</a:t>
            </a:r>
          </a:p>
          <a:p>
            <a:pPr marL="0" indent="0">
              <a:spcBef>
                <a:spcPts val="0"/>
              </a:spcBef>
            </a:pPr>
            <a:endParaRPr lang="en-US" sz="1700" dirty="0" smtClean="0">
              <a:solidFill>
                <a:schemeClr val="tx1"/>
              </a:solidFill>
            </a:endParaRPr>
          </a:p>
          <a:p>
            <a:pPr marL="0" indent="0">
              <a:spcBef>
                <a:spcPts val="0"/>
              </a:spcBef>
            </a:pPr>
            <a:r>
              <a:rPr lang="en-US" sz="2000" dirty="0" smtClean="0">
                <a:solidFill>
                  <a:schemeClr val="tx1"/>
                </a:solidFill>
              </a:rPr>
              <a:t>UNT must maintain crime and fire log and make it available for public inspection. Log must include:</a:t>
            </a:r>
          </a:p>
          <a:p>
            <a:pPr marL="0" indent="0">
              <a:spcBef>
                <a:spcPts val="0"/>
              </a:spcBef>
            </a:pPr>
            <a:endParaRPr lang="en-US" sz="2000" dirty="0" smtClean="0">
              <a:solidFill>
                <a:schemeClr val="tx1"/>
              </a:solidFill>
            </a:endParaRPr>
          </a:p>
          <a:p>
            <a:pPr>
              <a:spcBef>
                <a:spcPts val="0"/>
              </a:spcBef>
              <a:buFont typeface="Arial" panose="020B0604020202020204" pitchFamily="34" charset="0"/>
              <a:buChar char="•"/>
            </a:pPr>
            <a:r>
              <a:rPr lang="en-US" sz="2000" dirty="0" smtClean="0">
                <a:solidFill>
                  <a:schemeClr val="tx1"/>
                </a:solidFill>
              </a:rPr>
              <a:t>Date crime/fire reported</a:t>
            </a:r>
          </a:p>
          <a:p>
            <a:pPr>
              <a:spcBef>
                <a:spcPts val="0"/>
              </a:spcBef>
              <a:buFont typeface="Arial" panose="020B0604020202020204" pitchFamily="34" charset="0"/>
              <a:buChar char="•"/>
            </a:pPr>
            <a:r>
              <a:rPr lang="en-US" sz="2000" dirty="0" smtClean="0">
                <a:solidFill>
                  <a:schemeClr val="tx1"/>
                </a:solidFill>
              </a:rPr>
              <a:t>Date and time crime/fire occurred</a:t>
            </a:r>
          </a:p>
          <a:p>
            <a:pPr>
              <a:spcBef>
                <a:spcPts val="0"/>
              </a:spcBef>
              <a:buFont typeface="Arial" panose="020B0604020202020204" pitchFamily="34" charset="0"/>
              <a:buChar char="•"/>
            </a:pPr>
            <a:r>
              <a:rPr lang="en-US" sz="2000" dirty="0" smtClean="0">
                <a:solidFill>
                  <a:schemeClr val="tx1"/>
                </a:solidFill>
              </a:rPr>
              <a:t>Nature of crime/fire</a:t>
            </a:r>
          </a:p>
          <a:p>
            <a:pPr>
              <a:spcBef>
                <a:spcPts val="0"/>
              </a:spcBef>
              <a:buFont typeface="Arial" panose="020B0604020202020204" pitchFamily="34" charset="0"/>
              <a:buChar char="•"/>
            </a:pPr>
            <a:r>
              <a:rPr lang="en-US" sz="2000" dirty="0" smtClean="0">
                <a:solidFill>
                  <a:schemeClr val="tx1"/>
                </a:solidFill>
              </a:rPr>
              <a:t>Location of crime/fire</a:t>
            </a:r>
          </a:p>
          <a:p>
            <a:pPr>
              <a:spcBef>
                <a:spcPts val="0"/>
              </a:spcBef>
              <a:buFont typeface="Arial" panose="020B0604020202020204" pitchFamily="34" charset="0"/>
              <a:buChar char="•"/>
            </a:pPr>
            <a:r>
              <a:rPr lang="en-US" sz="2000" dirty="0" smtClean="0">
                <a:solidFill>
                  <a:schemeClr val="tx1"/>
                </a:solidFill>
              </a:rPr>
              <a:t>Disposition of crime</a:t>
            </a:r>
          </a:p>
          <a:p>
            <a:pPr marL="0" indent="0">
              <a:spcBef>
                <a:spcPts val="0"/>
              </a:spcBef>
            </a:pPr>
            <a:endParaRPr lang="en-US" sz="2000" dirty="0">
              <a:solidFill>
                <a:schemeClr val="tx1"/>
              </a:solidFill>
            </a:endParaRPr>
          </a:p>
          <a:p>
            <a:pPr marL="0" indent="0">
              <a:spcBef>
                <a:spcPts val="0"/>
              </a:spcBef>
            </a:pPr>
            <a:r>
              <a:rPr lang="en-US" sz="2000" dirty="0" smtClean="0">
                <a:solidFill>
                  <a:schemeClr val="tx1"/>
                </a:solidFill>
              </a:rPr>
              <a:t>UNT crime log is available at the Sullivant Public Safety Center and online </a:t>
            </a:r>
            <a:r>
              <a:rPr lang="en-US" sz="2000" dirty="0">
                <a:solidFill>
                  <a:schemeClr val="tx1"/>
                </a:solidFill>
              </a:rPr>
              <a:t>at </a:t>
            </a:r>
            <a:r>
              <a:rPr lang="en-US" sz="2000" dirty="0">
                <a:solidFill>
                  <a:schemeClr val="tx1"/>
                </a:solidFill>
                <a:hlinkClick r:id="rId2"/>
              </a:rPr>
              <a:t>http://</a:t>
            </a:r>
            <a:r>
              <a:rPr lang="en-US" sz="2000" dirty="0" smtClean="0">
                <a:solidFill>
                  <a:schemeClr val="tx1"/>
                </a:solidFill>
                <a:hlinkClick r:id="rId2"/>
              </a:rPr>
              <a:t>www.unt.edu/police/CrimeLog.html</a:t>
            </a:r>
            <a:endParaRPr lang="en-US" sz="2000" dirty="0" smtClean="0">
              <a:solidFill>
                <a:schemeClr val="tx1"/>
              </a:solidFill>
            </a:endParaRPr>
          </a:p>
          <a:p>
            <a:pPr marL="0" indent="0">
              <a:spcBef>
                <a:spcPts val="0"/>
              </a:spcBef>
            </a:pPr>
            <a:endParaRPr lang="en-US" sz="2000" dirty="0">
              <a:solidFill>
                <a:schemeClr val="tx1"/>
              </a:solidFill>
            </a:endParaRPr>
          </a:p>
          <a:p>
            <a:pPr marL="0" indent="0">
              <a:spcBef>
                <a:spcPts val="0"/>
              </a:spcBef>
            </a:pPr>
            <a:r>
              <a:rPr lang="en-US" sz="2000" dirty="0" smtClean="0">
                <a:solidFill>
                  <a:schemeClr val="tx1"/>
                </a:solidFill>
              </a:rPr>
              <a:t>UNT fire log is available at </a:t>
            </a:r>
            <a:r>
              <a:rPr lang="en-US" sz="2000" dirty="0">
                <a:solidFill>
                  <a:schemeClr val="tx1"/>
                </a:solidFill>
              </a:rPr>
              <a:t>the Risk Management Services</a:t>
            </a:r>
            <a:endParaRPr lang="en-US" sz="1700" dirty="0">
              <a:solidFill>
                <a:schemeClr val="tx1"/>
              </a:solidFill>
            </a:endParaRPr>
          </a:p>
        </p:txBody>
      </p:sp>
    </p:spTree>
    <p:extLst>
      <p:ext uri="{BB962C8B-B14F-4D97-AF65-F5344CB8AC3E}">
        <p14:creationId xmlns:p14="http://schemas.microsoft.com/office/powerpoint/2010/main" val="32554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9550" y="104775"/>
            <a:ext cx="8762999" cy="5772149"/>
          </a:xfrm>
        </p:spPr>
        <p:txBody>
          <a:bodyPr>
            <a:noAutofit/>
          </a:bodyPr>
          <a:lstStyle/>
          <a:p>
            <a:pPr marL="0" indent="0">
              <a:spcBef>
                <a:spcPts val="0"/>
              </a:spcBef>
            </a:pPr>
            <a:r>
              <a:rPr lang="en-US" sz="3200" dirty="0" smtClean="0">
                <a:solidFill>
                  <a:schemeClr val="tx1"/>
                </a:solidFill>
              </a:rPr>
              <a:t>Annual Security and Fire Safety Report</a:t>
            </a:r>
          </a:p>
          <a:p>
            <a:pPr marL="0" indent="0">
              <a:spcBef>
                <a:spcPts val="0"/>
              </a:spcBef>
            </a:pPr>
            <a:endParaRPr lang="en-US" sz="1700" dirty="0" smtClean="0">
              <a:solidFill>
                <a:schemeClr val="tx1"/>
              </a:solidFill>
            </a:endParaRPr>
          </a:p>
          <a:p>
            <a:pPr marL="0" indent="0">
              <a:spcBef>
                <a:spcPts val="0"/>
              </a:spcBef>
            </a:pPr>
            <a:r>
              <a:rPr lang="en-US" sz="2000" dirty="0" smtClean="0">
                <a:solidFill>
                  <a:schemeClr val="tx1"/>
                </a:solidFill>
              </a:rPr>
              <a:t>Requirements for the report:</a:t>
            </a:r>
          </a:p>
          <a:p>
            <a:pPr marL="0" indent="0">
              <a:spcBef>
                <a:spcPts val="0"/>
              </a:spcBef>
            </a:pPr>
            <a:endParaRPr lang="en-US" sz="2000" dirty="0" smtClean="0">
              <a:solidFill>
                <a:schemeClr val="tx1"/>
              </a:solidFill>
            </a:endParaRPr>
          </a:p>
          <a:p>
            <a:pPr>
              <a:spcBef>
                <a:spcPts val="0"/>
              </a:spcBef>
              <a:buFont typeface="Arial" panose="020B0604020202020204" pitchFamily="34" charset="0"/>
              <a:buChar char="•"/>
            </a:pPr>
            <a:r>
              <a:rPr lang="en-US" sz="2000" dirty="0" smtClean="0">
                <a:solidFill>
                  <a:schemeClr val="tx1"/>
                </a:solidFill>
              </a:rPr>
              <a:t>Multiple policy statements</a:t>
            </a:r>
          </a:p>
          <a:p>
            <a:pPr>
              <a:spcBef>
                <a:spcPts val="0"/>
              </a:spcBef>
              <a:buFont typeface="Arial" panose="020B0604020202020204" pitchFamily="34" charset="0"/>
              <a:buChar char="•"/>
            </a:pPr>
            <a:r>
              <a:rPr lang="en-US" sz="2000" dirty="0" smtClean="0">
                <a:solidFill>
                  <a:schemeClr val="tx1"/>
                </a:solidFill>
              </a:rPr>
              <a:t>Crime statistics and disciplinary referrals for past 3 years</a:t>
            </a:r>
          </a:p>
          <a:p>
            <a:pPr>
              <a:spcBef>
                <a:spcPts val="0"/>
              </a:spcBef>
              <a:buFont typeface="Arial" panose="020B0604020202020204" pitchFamily="34" charset="0"/>
              <a:buChar char="•"/>
            </a:pPr>
            <a:r>
              <a:rPr lang="en-US" sz="2000" dirty="0" smtClean="0">
                <a:solidFill>
                  <a:schemeClr val="tx1"/>
                </a:solidFill>
              </a:rPr>
              <a:t>Fire statistics for past 3 years</a:t>
            </a:r>
          </a:p>
          <a:p>
            <a:pPr>
              <a:spcBef>
                <a:spcPts val="0"/>
              </a:spcBef>
              <a:buFont typeface="Arial" panose="020B0604020202020204" pitchFamily="34" charset="0"/>
              <a:buChar char="•"/>
            </a:pPr>
            <a:r>
              <a:rPr lang="en-US" sz="2000" dirty="0" smtClean="0">
                <a:solidFill>
                  <a:schemeClr val="tx1"/>
                </a:solidFill>
              </a:rPr>
              <a:t>Must be published by October 1</a:t>
            </a:r>
          </a:p>
          <a:p>
            <a:pPr marL="0" indent="0">
              <a:spcBef>
                <a:spcPts val="0"/>
              </a:spcBef>
            </a:pPr>
            <a:endParaRPr lang="en-US" sz="2000" dirty="0">
              <a:solidFill>
                <a:schemeClr val="tx1"/>
              </a:solidFill>
            </a:endParaRPr>
          </a:p>
          <a:p>
            <a:pPr marL="0" indent="0">
              <a:spcBef>
                <a:spcPts val="0"/>
              </a:spcBef>
            </a:pPr>
            <a:r>
              <a:rPr lang="en-US" sz="2000" dirty="0" smtClean="0">
                <a:solidFill>
                  <a:schemeClr val="tx1"/>
                </a:solidFill>
              </a:rPr>
              <a:t>Report available online at</a:t>
            </a:r>
            <a:r>
              <a:rPr lang="en-US" sz="2000" dirty="0">
                <a:solidFill>
                  <a:schemeClr val="tx1"/>
                </a:solidFill>
              </a:rPr>
              <a:t> </a:t>
            </a:r>
            <a:r>
              <a:rPr lang="en-US" sz="2000" dirty="0">
                <a:solidFill>
                  <a:schemeClr val="tx1"/>
                </a:solidFill>
                <a:hlinkClick r:id="rId2"/>
              </a:rPr>
              <a:t>http://</a:t>
            </a:r>
            <a:r>
              <a:rPr lang="en-US" sz="2000" dirty="0" smtClean="0">
                <a:solidFill>
                  <a:schemeClr val="tx1"/>
                </a:solidFill>
                <a:hlinkClick r:id="rId2"/>
              </a:rPr>
              <a:t>studentaffairs.unt.edu/clery.html</a:t>
            </a:r>
            <a:endParaRPr lang="en-US" sz="2000" dirty="0" smtClean="0">
              <a:solidFill>
                <a:schemeClr val="tx1"/>
              </a:solidFill>
            </a:endParaRPr>
          </a:p>
          <a:p>
            <a:pPr marL="0" indent="0">
              <a:spcBef>
                <a:spcPts val="0"/>
              </a:spcBef>
            </a:pPr>
            <a:endParaRPr lang="en-US" sz="2000" dirty="0">
              <a:solidFill>
                <a:schemeClr val="tx1"/>
              </a:solidFill>
            </a:endParaRPr>
          </a:p>
          <a:p>
            <a:pPr marL="0" lvl="0" indent="0">
              <a:spcBef>
                <a:spcPts val="0"/>
              </a:spcBef>
            </a:pPr>
            <a:r>
              <a:rPr lang="en-US" sz="3200" dirty="0">
                <a:solidFill>
                  <a:prstClr val="black"/>
                </a:solidFill>
              </a:rPr>
              <a:t>Submit crime/fire statistics to the US Department of Education</a:t>
            </a:r>
          </a:p>
          <a:p>
            <a:pPr marL="0" indent="0">
              <a:spcBef>
                <a:spcPts val="0"/>
              </a:spcBef>
            </a:pPr>
            <a:endParaRPr lang="en-US" sz="1700" dirty="0" smtClean="0">
              <a:solidFill>
                <a:schemeClr val="tx1"/>
              </a:solidFill>
            </a:endParaRPr>
          </a:p>
          <a:p>
            <a:pPr marL="285750" indent="-285750">
              <a:spcBef>
                <a:spcPts val="0"/>
              </a:spcBef>
              <a:buFont typeface="Arial" panose="020B0604020202020204" pitchFamily="34" charset="0"/>
              <a:buChar char="•"/>
            </a:pPr>
            <a:r>
              <a:rPr lang="en-US" sz="1900" dirty="0" smtClean="0">
                <a:solidFill>
                  <a:schemeClr val="tx1"/>
                </a:solidFill>
              </a:rPr>
              <a:t>In the fall of each year the police department submits crime/fire statistics to the Department of Education.</a:t>
            </a:r>
            <a:endParaRPr lang="en-US" sz="1900" dirty="0">
              <a:solidFill>
                <a:schemeClr val="tx1"/>
              </a:solidFill>
            </a:endParaRPr>
          </a:p>
        </p:txBody>
      </p:sp>
    </p:spTree>
    <p:extLst>
      <p:ext uri="{BB962C8B-B14F-4D97-AF65-F5344CB8AC3E}">
        <p14:creationId xmlns:p14="http://schemas.microsoft.com/office/powerpoint/2010/main" val="393076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847" y="173628"/>
            <a:ext cx="8563234" cy="6440225"/>
          </a:xfrm>
          <a:prstGeom prst="rect">
            <a:avLst/>
          </a:prstGeom>
          <a:noFill/>
        </p:spPr>
        <p:txBody>
          <a:bodyPr wrap="square" rtlCol="0">
            <a:spAutoFit/>
          </a:bodyPr>
          <a:lstStyle/>
          <a:p>
            <a:pPr marR="0" lvl="0" algn="ctr">
              <a:lnSpc>
                <a:spcPct val="115000"/>
              </a:lnSpc>
              <a:spcBef>
                <a:spcPts val="0"/>
              </a:spcBef>
              <a:spcAft>
                <a:spcPts val="0"/>
              </a:spcAft>
            </a:pPr>
            <a:r>
              <a:rPr lang="en-US" u="sng" dirty="0" smtClean="0">
                <a:ea typeface="Calibri"/>
                <a:cs typeface="Times New Roman"/>
              </a:rPr>
              <a:t>Reporting Crimes to the UNT Police Department</a:t>
            </a:r>
            <a:endParaRPr lang="en-US" u="sng" dirty="0">
              <a:ea typeface="Calibri"/>
              <a:cs typeface="Times New Roman"/>
            </a:endParaRPr>
          </a:p>
          <a:p>
            <a:pPr marL="342900" marR="0" lvl="0" indent="-342900">
              <a:spcBef>
                <a:spcPts val="0"/>
              </a:spcBef>
              <a:spcAft>
                <a:spcPts val="0"/>
              </a:spcAft>
              <a:buFont typeface="Symbol"/>
              <a:buChar char=""/>
            </a:pPr>
            <a:r>
              <a:rPr lang="en-US" dirty="0" smtClean="0">
                <a:ea typeface="Calibri"/>
                <a:cs typeface="Times New Roman"/>
              </a:rPr>
              <a:t>If nothing is or has been reported to you, there is no need to </a:t>
            </a:r>
            <a:r>
              <a:rPr lang="en-US" dirty="0">
                <a:ea typeface="Calibri"/>
                <a:cs typeface="Times New Roman"/>
              </a:rPr>
              <a:t>do </a:t>
            </a:r>
            <a:r>
              <a:rPr lang="en-US" dirty="0" smtClean="0">
                <a:ea typeface="Calibri"/>
                <a:cs typeface="Times New Roman"/>
              </a:rPr>
              <a:t>anything.</a:t>
            </a:r>
          </a:p>
          <a:p>
            <a:pPr marL="342900" marR="0" lvl="0" indent="-342900">
              <a:spcBef>
                <a:spcPts val="0"/>
              </a:spcBef>
              <a:spcAft>
                <a:spcPts val="0"/>
              </a:spcAft>
              <a:buFont typeface="Symbol"/>
              <a:buChar char=""/>
            </a:pPr>
            <a:r>
              <a:rPr lang="en-US" dirty="0" smtClean="0">
                <a:ea typeface="Calibri"/>
                <a:cs typeface="Times New Roman"/>
              </a:rPr>
              <a:t>To report a crime solely for purposes of including  it in </a:t>
            </a:r>
            <a:r>
              <a:rPr lang="en-US" dirty="0">
                <a:ea typeface="Calibri"/>
                <a:cs typeface="Times New Roman"/>
              </a:rPr>
              <a:t>the university’s annual crime statistics in accordance with Clery Act requirements visit </a:t>
            </a:r>
            <a:r>
              <a:rPr lang="en-US" dirty="0" smtClean="0">
                <a:ea typeface="Calibri"/>
                <a:cs typeface="Times New Roman"/>
                <a:hlinkClick r:id="rId2"/>
              </a:rPr>
              <a:t>https</a:t>
            </a:r>
            <a:r>
              <a:rPr lang="en-US" dirty="0">
                <a:ea typeface="Calibri"/>
                <a:cs typeface="Times New Roman"/>
                <a:hlinkClick r:id="rId2"/>
              </a:rPr>
              <a:t>://clery-dev.unt.edu</a:t>
            </a:r>
            <a:r>
              <a:rPr lang="en-US" dirty="0" smtClean="0">
                <a:ea typeface="Calibri"/>
                <a:cs typeface="Times New Roman"/>
                <a:hlinkClick r:id="rId2"/>
              </a:rPr>
              <a:t>/</a:t>
            </a:r>
            <a:r>
              <a:rPr lang="en-US" dirty="0" smtClean="0">
                <a:ea typeface="Calibri"/>
                <a:cs typeface="Times New Roman"/>
              </a:rPr>
              <a:t>.  Campus </a:t>
            </a:r>
            <a:r>
              <a:rPr lang="en-US" dirty="0">
                <a:ea typeface="Calibri"/>
                <a:cs typeface="Times New Roman"/>
              </a:rPr>
              <a:t>crime statistics are published each fall semester in the university’s Annual Security </a:t>
            </a:r>
            <a:r>
              <a:rPr lang="en-US" dirty="0" smtClean="0">
                <a:ea typeface="Calibri"/>
                <a:cs typeface="Times New Roman"/>
              </a:rPr>
              <a:t>Report.  This link </a:t>
            </a:r>
            <a:r>
              <a:rPr lang="en-US" u="sng" dirty="0">
                <a:ea typeface="Calibri"/>
                <a:cs typeface="Times New Roman"/>
              </a:rPr>
              <a:t>should not be used to </a:t>
            </a:r>
            <a:r>
              <a:rPr lang="en-US" u="sng" dirty="0" smtClean="0">
                <a:ea typeface="Calibri"/>
                <a:cs typeface="Times New Roman"/>
              </a:rPr>
              <a:t>make a police report, report a </a:t>
            </a:r>
            <a:r>
              <a:rPr lang="en-US" u="sng" dirty="0">
                <a:ea typeface="Calibri"/>
                <a:cs typeface="Times New Roman"/>
              </a:rPr>
              <a:t>crime in </a:t>
            </a:r>
            <a:r>
              <a:rPr lang="en-US" u="sng" dirty="0" smtClean="0">
                <a:ea typeface="Calibri"/>
                <a:cs typeface="Times New Roman"/>
              </a:rPr>
              <a:t>progress, </a:t>
            </a:r>
            <a:r>
              <a:rPr lang="en-US" u="sng" dirty="0">
                <a:ea typeface="Calibri"/>
                <a:cs typeface="Times New Roman"/>
              </a:rPr>
              <a:t>or </a:t>
            </a:r>
            <a:r>
              <a:rPr lang="en-US" u="sng" dirty="0" smtClean="0">
                <a:ea typeface="Calibri"/>
                <a:cs typeface="Times New Roman"/>
              </a:rPr>
              <a:t>report any </a:t>
            </a:r>
            <a:r>
              <a:rPr lang="en-US" u="sng" dirty="0">
                <a:ea typeface="Calibri"/>
                <a:cs typeface="Times New Roman"/>
              </a:rPr>
              <a:t>crime that poses a continuing or immediate threat to the campus community</a:t>
            </a:r>
            <a:r>
              <a:rPr lang="en-US" dirty="0" smtClean="0">
                <a:ea typeface="Calibri"/>
                <a:cs typeface="Times New Roman"/>
              </a:rPr>
              <a:t>.</a:t>
            </a:r>
            <a:endParaRPr lang="en-US" dirty="0">
              <a:ea typeface="Calibri"/>
              <a:cs typeface="Times New Roman"/>
            </a:endParaRPr>
          </a:p>
          <a:p>
            <a:pPr marL="342900" marR="0" lvl="0" indent="-342900">
              <a:spcBef>
                <a:spcPts val="0"/>
              </a:spcBef>
              <a:spcAft>
                <a:spcPts val="0"/>
              </a:spcAft>
              <a:buFont typeface="Symbol"/>
              <a:buChar char=""/>
            </a:pPr>
            <a:r>
              <a:rPr lang="en-US" dirty="0">
                <a:ea typeface="Calibri"/>
                <a:cs typeface="Times New Roman"/>
              </a:rPr>
              <a:t>Anyone wishing to make a police report or initiate a police investigation must contact the UNT Police Department directly by </a:t>
            </a:r>
            <a:r>
              <a:rPr lang="en-US" dirty="0" smtClean="0">
                <a:ea typeface="Calibri"/>
                <a:cs typeface="Times New Roman"/>
              </a:rPr>
              <a:t>phone or by visiting the Sullivant Public Safety Center (open 24/7/365).</a:t>
            </a:r>
            <a:endParaRPr lang="en-US" dirty="0">
              <a:ea typeface="Calibri"/>
              <a:cs typeface="Times New Roman"/>
            </a:endParaRPr>
          </a:p>
          <a:p>
            <a:pPr marR="0" lvl="0" algn="ctr">
              <a:spcBef>
                <a:spcPts val="0"/>
              </a:spcBef>
              <a:spcAft>
                <a:spcPts val="0"/>
              </a:spcAft>
            </a:pPr>
            <a:r>
              <a:rPr lang="en-US" dirty="0" smtClean="0">
                <a:ea typeface="Calibri"/>
                <a:cs typeface="Times New Roman"/>
              </a:rPr>
              <a:t>UNT Police Department</a:t>
            </a:r>
          </a:p>
          <a:p>
            <a:pPr marR="0" lvl="0" algn="ctr">
              <a:spcBef>
                <a:spcPts val="0"/>
              </a:spcBef>
              <a:spcAft>
                <a:spcPts val="0"/>
              </a:spcAft>
            </a:pPr>
            <a:r>
              <a:rPr lang="en-US" dirty="0" smtClean="0">
                <a:ea typeface="Calibri"/>
                <a:cs typeface="Times New Roman"/>
              </a:rPr>
              <a:t>Sullivant Public Safety Center</a:t>
            </a:r>
          </a:p>
          <a:p>
            <a:pPr marR="0" lvl="0" algn="ctr">
              <a:spcBef>
                <a:spcPts val="0"/>
              </a:spcBef>
              <a:spcAft>
                <a:spcPts val="0"/>
              </a:spcAft>
            </a:pPr>
            <a:r>
              <a:rPr lang="en-US" dirty="0" smtClean="0">
                <a:ea typeface="Calibri"/>
                <a:cs typeface="Times New Roman"/>
              </a:rPr>
              <a:t>1700 Wilshire Street</a:t>
            </a:r>
          </a:p>
          <a:p>
            <a:pPr marR="0" lvl="0" algn="ctr">
              <a:spcBef>
                <a:spcPts val="0"/>
              </a:spcBef>
              <a:spcAft>
                <a:spcPts val="0"/>
              </a:spcAft>
            </a:pPr>
            <a:r>
              <a:rPr lang="en-US" dirty="0" smtClean="0">
                <a:ea typeface="Calibri"/>
                <a:cs typeface="Times New Roman"/>
              </a:rPr>
              <a:t>Denton, TX 76201-6572</a:t>
            </a:r>
          </a:p>
          <a:p>
            <a:pPr marR="0" lvl="0" algn="ctr">
              <a:spcBef>
                <a:spcPts val="0"/>
              </a:spcBef>
              <a:spcAft>
                <a:spcPts val="0"/>
              </a:spcAft>
            </a:pPr>
            <a:r>
              <a:rPr lang="en-US" dirty="0" smtClean="0">
                <a:ea typeface="Calibri"/>
                <a:cs typeface="Times New Roman"/>
              </a:rPr>
              <a:t>Non-emergency: 940-565-3000</a:t>
            </a:r>
          </a:p>
          <a:p>
            <a:pPr marR="0" lvl="0" algn="ctr">
              <a:spcBef>
                <a:spcPts val="0"/>
              </a:spcBef>
              <a:spcAft>
                <a:spcPts val="0"/>
              </a:spcAft>
            </a:pPr>
            <a:r>
              <a:rPr lang="en-US" dirty="0" smtClean="0">
                <a:ea typeface="Calibri"/>
                <a:cs typeface="Times New Roman"/>
              </a:rPr>
              <a:t>Emergency: 911</a:t>
            </a:r>
            <a:endParaRPr lang="en-US" dirty="0">
              <a:ea typeface="Calibri"/>
              <a:cs typeface="Times New Roman"/>
            </a:endParaRPr>
          </a:p>
          <a:p>
            <a:pPr marL="342900" marR="0" lvl="0" indent="-342900">
              <a:spcBef>
                <a:spcPts val="0"/>
              </a:spcBef>
              <a:spcAft>
                <a:spcPts val="0"/>
              </a:spcAft>
              <a:buFont typeface="Symbol"/>
              <a:buChar char=""/>
            </a:pPr>
            <a:endParaRPr lang="en-US" dirty="0" smtClean="0">
              <a:ea typeface="Calibri"/>
              <a:cs typeface="Times New Roman"/>
            </a:endParaRPr>
          </a:p>
          <a:p>
            <a:pPr marL="342900" marR="0" lvl="0" indent="-342900">
              <a:spcBef>
                <a:spcPts val="0"/>
              </a:spcBef>
              <a:spcAft>
                <a:spcPts val="0"/>
              </a:spcAft>
              <a:buFont typeface="Symbol"/>
              <a:buChar char=""/>
            </a:pPr>
            <a:r>
              <a:rPr lang="en-US" dirty="0" smtClean="0">
                <a:ea typeface="Calibri"/>
                <a:cs typeface="Times New Roman"/>
              </a:rPr>
              <a:t>If </a:t>
            </a:r>
            <a:r>
              <a:rPr lang="en-US" dirty="0">
                <a:ea typeface="Calibri"/>
                <a:cs typeface="Times New Roman"/>
              </a:rPr>
              <a:t>you have any questions please contact Lt. West </a:t>
            </a:r>
            <a:r>
              <a:rPr lang="en-US" dirty="0" smtClean="0">
                <a:ea typeface="Calibri"/>
                <a:cs typeface="Times New Roman"/>
              </a:rPr>
              <a:t>Gilbreath at the address above or by calling  (940) 369-7086 or by email at </a:t>
            </a:r>
            <a:r>
              <a:rPr lang="en-US" dirty="0" smtClean="0">
                <a:ea typeface="Calibri"/>
                <a:cs typeface="Times New Roman"/>
                <a:hlinkClick r:id="rId3"/>
              </a:rPr>
              <a:t>west.gilbreath@unt.edu</a:t>
            </a:r>
            <a:r>
              <a:rPr lang="en-US" dirty="0" smtClean="0">
                <a:ea typeface="Calibri"/>
                <a:cs typeface="Times New Roman"/>
              </a:rPr>
              <a:t>.</a:t>
            </a:r>
          </a:p>
          <a:p>
            <a:pPr marL="342900" marR="0" lvl="0" indent="-342900">
              <a:spcBef>
                <a:spcPts val="0"/>
              </a:spcBef>
              <a:spcAft>
                <a:spcPts val="0"/>
              </a:spcAft>
              <a:buFont typeface="Symbol"/>
              <a:buChar char=""/>
            </a:pPr>
            <a:endParaRPr lang="en-US" dirty="0">
              <a:ea typeface="Calibri"/>
              <a:cs typeface="Times New Roman"/>
            </a:endParaRPr>
          </a:p>
          <a:p>
            <a:pPr marL="457200" marR="0">
              <a:spcBef>
                <a:spcPts val="0"/>
              </a:spcBef>
              <a:spcAft>
                <a:spcPts val="0"/>
              </a:spcAft>
            </a:pPr>
            <a:endParaRPr lang="en-US" dirty="0">
              <a:ea typeface="Calibri"/>
              <a:cs typeface="Times New Roman"/>
            </a:endParaRPr>
          </a:p>
        </p:txBody>
      </p:sp>
    </p:spTree>
    <p:extLst>
      <p:ext uri="{BB962C8B-B14F-4D97-AF65-F5344CB8AC3E}">
        <p14:creationId xmlns:p14="http://schemas.microsoft.com/office/powerpoint/2010/main" val="950954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5265" y="400050"/>
            <a:ext cx="8519160" cy="5200650"/>
          </a:xfrm>
        </p:spPr>
        <p:txBody>
          <a:bodyPr>
            <a:normAutofit fontScale="92500" lnSpcReduction="10000"/>
          </a:bodyPr>
          <a:lstStyle/>
          <a:p>
            <a:pPr algn="ctr"/>
            <a:r>
              <a:rPr lang="en-US" sz="3200" dirty="0" smtClean="0">
                <a:solidFill>
                  <a:schemeClr val="tx1"/>
                </a:solidFill>
              </a:rPr>
              <a:t>Important Links</a:t>
            </a:r>
          </a:p>
          <a:p>
            <a:endParaRPr lang="en-US" dirty="0">
              <a:solidFill>
                <a:schemeClr val="tx1"/>
              </a:solidFill>
            </a:endParaRPr>
          </a:p>
          <a:p>
            <a:r>
              <a:rPr lang="en-US" dirty="0" smtClean="0">
                <a:solidFill>
                  <a:schemeClr val="tx1"/>
                </a:solidFill>
              </a:rPr>
              <a:t>Annual Security &amp; Fire Safety Report: </a:t>
            </a:r>
            <a:r>
              <a:rPr lang="en-US" dirty="0" smtClean="0">
                <a:solidFill>
                  <a:schemeClr val="tx1"/>
                </a:solidFill>
                <a:hlinkClick r:id="rId2"/>
              </a:rPr>
              <a:t>http://studentaffairs.unt.edu/clery.html</a:t>
            </a:r>
            <a:r>
              <a:rPr lang="en-US" dirty="0" smtClean="0">
                <a:solidFill>
                  <a:schemeClr val="tx1"/>
                </a:solidFill>
              </a:rPr>
              <a:t>.</a:t>
            </a:r>
          </a:p>
          <a:p>
            <a:endParaRPr lang="en-US" dirty="0" smtClean="0">
              <a:solidFill>
                <a:schemeClr val="tx1"/>
              </a:solidFill>
            </a:endParaRPr>
          </a:p>
          <a:p>
            <a:r>
              <a:rPr lang="en-US" dirty="0" smtClean="0">
                <a:solidFill>
                  <a:schemeClr val="tx1"/>
                </a:solidFill>
              </a:rPr>
              <a:t>Timely warnings:</a:t>
            </a:r>
          </a:p>
          <a:p>
            <a:r>
              <a:rPr lang="en-US" dirty="0" smtClean="0">
                <a:solidFill>
                  <a:schemeClr val="tx1"/>
                </a:solidFill>
              </a:rPr>
              <a:t> 	</a:t>
            </a:r>
            <a:r>
              <a:rPr lang="en-US" dirty="0" smtClean="0">
                <a:solidFill>
                  <a:schemeClr val="tx1"/>
                </a:solidFill>
                <a:hlinkClick r:id="rId3"/>
              </a:rPr>
              <a:t>http</a:t>
            </a:r>
            <a:r>
              <a:rPr lang="en-US" dirty="0">
                <a:solidFill>
                  <a:schemeClr val="tx1"/>
                </a:solidFill>
                <a:hlinkClick r:id="rId3"/>
              </a:rPr>
              <a:t>://</a:t>
            </a:r>
            <a:r>
              <a:rPr lang="en-US" dirty="0" smtClean="0">
                <a:solidFill>
                  <a:schemeClr val="tx1"/>
                </a:solidFill>
                <a:hlinkClick r:id="rId3"/>
              </a:rPr>
              <a:t>www.unt.edu/police/Crime_Alert.html</a:t>
            </a:r>
            <a:endParaRPr lang="en-US" dirty="0" smtClean="0">
              <a:solidFill>
                <a:schemeClr val="tx1"/>
              </a:solidFill>
            </a:endParaRPr>
          </a:p>
          <a:p>
            <a:endParaRPr lang="en-US" dirty="0" smtClean="0"/>
          </a:p>
          <a:p>
            <a:r>
              <a:rPr lang="en-US" dirty="0" smtClean="0">
                <a:solidFill>
                  <a:schemeClr val="tx1"/>
                </a:solidFill>
              </a:rPr>
              <a:t>Daily crime log:</a:t>
            </a:r>
          </a:p>
          <a:p>
            <a:r>
              <a:rPr lang="en-US" dirty="0">
                <a:solidFill>
                  <a:schemeClr val="tx1"/>
                </a:solidFill>
              </a:rPr>
              <a:t>	</a:t>
            </a:r>
            <a:r>
              <a:rPr lang="en-US" dirty="0">
                <a:solidFill>
                  <a:schemeClr val="tx1"/>
                </a:solidFill>
                <a:hlinkClick r:id="rId4"/>
              </a:rPr>
              <a:t>http://</a:t>
            </a:r>
            <a:r>
              <a:rPr lang="en-US" dirty="0" smtClean="0">
                <a:solidFill>
                  <a:schemeClr val="tx1"/>
                </a:solidFill>
                <a:hlinkClick r:id="rId4"/>
              </a:rPr>
              <a:t>www.unt.edu/police/CrimeLog.html</a:t>
            </a:r>
            <a:endParaRPr lang="en-US" dirty="0" smtClean="0">
              <a:solidFill>
                <a:schemeClr val="tx1"/>
              </a:solidFill>
            </a:endParaRPr>
          </a:p>
          <a:p>
            <a:endParaRPr lang="en-US" dirty="0">
              <a:solidFill>
                <a:schemeClr val="tx1"/>
              </a:solidFill>
            </a:endParaRPr>
          </a:p>
          <a:p>
            <a:r>
              <a:rPr lang="en-US" dirty="0" err="1" smtClean="0">
                <a:solidFill>
                  <a:schemeClr val="tx1"/>
                </a:solidFill>
              </a:rPr>
              <a:t>Clery</a:t>
            </a:r>
            <a:r>
              <a:rPr lang="en-US" dirty="0" smtClean="0">
                <a:solidFill>
                  <a:schemeClr val="tx1"/>
                </a:solidFill>
              </a:rPr>
              <a:t> Website:</a:t>
            </a:r>
          </a:p>
          <a:p>
            <a:r>
              <a:rPr lang="en-US" dirty="0">
                <a:solidFill>
                  <a:schemeClr val="tx1"/>
                </a:solidFill>
              </a:rPr>
              <a:t>	</a:t>
            </a:r>
            <a:r>
              <a:rPr lang="en-US" dirty="0">
                <a:solidFill>
                  <a:schemeClr val="tx1"/>
                </a:solidFill>
                <a:hlinkClick r:id="rId5"/>
              </a:rPr>
              <a:t>http://clery.unt.edu</a:t>
            </a:r>
            <a:r>
              <a:rPr lang="en-US" dirty="0" smtClean="0">
                <a:solidFill>
                  <a:schemeClr val="tx1"/>
                </a:solidFill>
                <a:hlinkClick r:id="rId5"/>
              </a:rPr>
              <a:t>/</a:t>
            </a:r>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540150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5520" y="2560896"/>
            <a:ext cx="7048500" cy="1569660"/>
          </a:xfrm>
          <a:prstGeom prst="rect">
            <a:avLst/>
          </a:prstGeom>
          <a:noFill/>
        </p:spPr>
        <p:txBody>
          <a:bodyPr wrap="square" rtlCol="0">
            <a:spAutoFit/>
          </a:bodyPr>
          <a:lstStyle/>
          <a:p>
            <a:r>
              <a:rPr lang="en-US" sz="2400" dirty="0" smtClean="0">
                <a:solidFill>
                  <a:srgbClr val="FFFFFF"/>
                </a:solidFill>
                <a:latin typeface="Arial"/>
                <a:cs typeface="Arial"/>
              </a:rPr>
              <a:t>Thank you for your attention.</a:t>
            </a:r>
          </a:p>
          <a:p>
            <a:endParaRPr lang="en-US" dirty="0" smtClean="0">
              <a:solidFill>
                <a:srgbClr val="FFFFFF"/>
              </a:solidFill>
              <a:latin typeface="Arial"/>
              <a:cs typeface="Arial"/>
            </a:endParaRPr>
          </a:p>
          <a:p>
            <a:endParaRPr lang="en-US" dirty="0" smtClean="0">
              <a:solidFill>
                <a:srgbClr val="FFFFFF"/>
              </a:solidFill>
              <a:latin typeface="Arial"/>
              <a:cs typeface="Arial"/>
            </a:endParaRPr>
          </a:p>
          <a:p>
            <a:endParaRPr lang="en-US" dirty="0">
              <a:solidFill>
                <a:schemeClr val="tx1">
                  <a:lumMod val="75000"/>
                  <a:lumOff val="25000"/>
                </a:schemeClr>
              </a:solidFill>
              <a:latin typeface="Arial"/>
              <a:cs typeface="Arial"/>
            </a:endParaRPr>
          </a:p>
          <a:p>
            <a:endParaRPr lang="en-US" dirty="0">
              <a:solidFill>
                <a:schemeClr val="tx1">
                  <a:lumMod val="75000"/>
                  <a:lumOff val="25000"/>
                </a:schemeClr>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3"/>
          </p:nvPr>
        </p:nvSpPr>
        <p:spPr>
          <a:xfrm>
            <a:off x="472440" y="895350"/>
            <a:ext cx="8042910" cy="4419600"/>
          </a:xfrm>
        </p:spPr>
        <p:txBody>
          <a:bodyPr>
            <a:normAutofit/>
          </a:bodyPr>
          <a:lstStyle/>
          <a:p>
            <a:pPr marL="0" lvl="0" indent="0" algn="ctr">
              <a:spcBef>
                <a:spcPts val="0"/>
              </a:spcBef>
            </a:pPr>
            <a:r>
              <a:rPr lang="en-US" sz="3600" dirty="0" smtClean="0">
                <a:solidFill>
                  <a:schemeClr val="tx1"/>
                </a:solidFill>
              </a:rPr>
              <a:t>Clery Act</a:t>
            </a:r>
          </a:p>
          <a:p>
            <a:pPr marL="0" lvl="0" indent="0">
              <a:spcBef>
                <a:spcPts val="0"/>
              </a:spcBef>
            </a:pPr>
            <a:endParaRPr lang="en-US" dirty="0">
              <a:solidFill>
                <a:schemeClr val="tx1"/>
              </a:solidFill>
            </a:endParaRPr>
          </a:p>
          <a:p>
            <a:pPr marL="0" lvl="0" indent="0">
              <a:spcBef>
                <a:spcPts val="0"/>
              </a:spcBef>
            </a:pPr>
            <a:r>
              <a:rPr lang="en-US" sz="2800" dirty="0" smtClean="0">
                <a:solidFill>
                  <a:schemeClr val="tx1"/>
                </a:solidFill>
              </a:rPr>
              <a:t>The </a:t>
            </a:r>
            <a:r>
              <a:rPr lang="en-US" sz="2800" dirty="0">
                <a:solidFill>
                  <a:schemeClr val="tx1"/>
                </a:solidFill>
              </a:rPr>
              <a:t>“Jeanne Clery Disclosure of Campus Security </a:t>
            </a:r>
            <a:r>
              <a:rPr lang="en-US" sz="2800" dirty="0" smtClean="0">
                <a:solidFill>
                  <a:schemeClr val="tx1"/>
                </a:solidFill>
              </a:rPr>
              <a:t>Policy and </a:t>
            </a:r>
            <a:r>
              <a:rPr lang="en-US" sz="2800" dirty="0">
                <a:solidFill>
                  <a:schemeClr val="tx1"/>
                </a:solidFill>
              </a:rPr>
              <a:t>Campus Crime Statistics Act</a:t>
            </a:r>
            <a:r>
              <a:rPr lang="en-US" sz="2800" dirty="0" smtClean="0">
                <a:solidFill>
                  <a:schemeClr val="tx1"/>
                </a:solidFill>
              </a:rPr>
              <a:t>”, commonly </a:t>
            </a:r>
            <a:r>
              <a:rPr lang="en-US" sz="2800" dirty="0">
                <a:solidFill>
                  <a:schemeClr val="tx1"/>
                </a:solidFill>
              </a:rPr>
              <a:t>referred to as the “Clery Act</a:t>
            </a:r>
            <a:r>
              <a:rPr lang="en-US" sz="2800" dirty="0" smtClean="0">
                <a:solidFill>
                  <a:schemeClr val="tx1"/>
                </a:solidFill>
              </a:rPr>
              <a:t>”, </a:t>
            </a:r>
            <a:r>
              <a:rPr lang="en-US" sz="2800" dirty="0">
                <a:solidFill>
                  <a:schemeClr val="tx1"/>
                </a:solidFill>
              </a:rPr>
              <a:t>is a federal law that requires institutions of higher education in the United States to disclose campus security information including crime statistics for the campus and surrounding areas. </a:t>
            </a:r>
          </a:p>
          <a:p>
            <a:pPr marL="0" lvl="0" indent="0">
              <a:spcBef>
                <a:spcPts val="0"/>
              </a:spcBef>
            </a:pPr>
            <a:endParaRPr lang="en-US" dirty="0">
              <a:solidFill>
                <a:schemeClr val="tx1"/>
              </a:solidFill>
            </a:endParaRPr>
          </a:p>
          <a:p>
            <a:pPr marL="0" lvl="0" indent="0">
              <a:spcBef>
                <a:spcPts val="0"/>
              </a:spcBef>
            </a:pP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3"/>
          </p:nvPr>
        </p:nvSpPr>
        <p:spPr>
          <a:xfrm>
            <a:off x="472440" y="895350"/>
            <a:ext cx="7361238" cy="4057650"/>
          </a:xfrm>
        </p:spPr>
        <p:txBody>
          <a:bodyPr/>
          <a:lstStyle/>
          <a:p>
            <a:pPr marL="0" lvl="0" indent="0" algn="ctr">
              <a:spcBef>
                <a:spcPts val="0"/>
              </a:spcBef>
            </a:pPr>
            <a:r>
              <a:rPr lang="en-US" sz="3600" dirty="0" smtClean="0">
                <a:solidFill>
                  <a:schemeClr val="tx1"/>
                </a:solidFill>
              </a:rPr>
              <a:t>Purpose of the </a:t>
            </a:r>
            <a:r>
              <a:rPr lang="en-US" sz="3600" dirty="0" err="1" smtClean="0">
                <a:solidFill>
                  <a:schemeClr val="tx1"/>
                </a:solidFill>
              </a:rPr>
              <a:t>Clery</a:t>
            </a:r>
            <a:r>
              <a:rPr lang="en-US" sz="3600" dirty="0" smtClean="0">
                <a:solidFill>
                  <a:schemeClr val="tx1"/>
                </a:solidFill>
              </a:rPr>
              <a:t> Act</a:t>
            </a:r>
          </a:p>
          <a:p>
            <a:pPr marL="0" lvl="0" indent="0">
              <a:spcBef>
                <a:spcPts val="0"/>
              </a:spcBef>
            </a:pPr>
            <a:endParaRPr lang="en-US" dirty="0">
              <a:solidFill>
                <a:schemeClr val="tx1"/>
              </a:solidFill>
            </a:endParaRPr>
          </a:p>
          <a:p>
            <a:pPr marL="0" lvl="0" indent="0">
              <a:spcBef>
                <a:spcPts val="0"/>
              </a:spcBef>
            </a:pPr>
            <a:r>
              <a:rPr lang="en-US" sz="2800" dirty="0" smtClean="0">
                <a:solidFill>
                  <a:schemeClr val="tx1"/>
                </a:solidFill>
              </a:rPr>
              <a:t>To provide students and their families with accurate, complete and timely information about crime and campus safety so that they can make informed decision.</a:t>
            </a:r>
            <a:endParaRPr lang="en-US" sz="2800" dirty="0">
              <a:solidFill>
                <a:schemeClr val="tx1"/>
              </a:solidFill>
            </a:endParaRPr>
          </a:p>
          <a:p>
            <a:pPr marL="0" lvl="0" indent="0">
              <a:spcBef>
                <a:spcPts val="0"/>
              </a:spcBef>
            </a:pPr>
            <a:endParaRPr lang="en-US" dirty="0">
              <a:solidFill>
                <a:schemeClr val="tx1"/>
              </a:solidFill>
            </a:endParaRPr>
          </a:p>
          <a:p>
            <a:pPr marL="0" lvl="0" indent="0">
              <a:spcBef>
                <a:spcPts val="0"/>
              </a:spcBef>
            </a:pPr>
            <a:endParaRPr lang="en-US" dirty="0">
              <a:solidFill>
                <a:schemeClr val="tx1"/>
              </a:solidFill>
            </a:endParaRPr>
          </a:p>
        </p:txBody>
      </p:sp>
    </p:spTree>
    <p:extLst>
      <p:ext uri="{BB962C8B-B14F-4D97-AF65-F5344CB8AC3E}">
        <p14:creationId xmlns:p14="http://schemas.microsoft.com/office/powerpoint/2010/main" val="366174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3"/>
          </p:nvPr>
        </p:nvSpPr>
        <p:spPr>
          <a:xfrm>
            <a:off x="304800" y="361951"/>
            <a:ext cx="8534400" cy="5210174"/>
          </a:xfrm>
        </p:spPr>
        <p:txBody>
          <a:bodyPr/>
          <a:lstStyle/>
          <a:p>
            <a:pPr marL="0" lvl="0" indent="0" algn="ctr">
              <a:spcBef>
                <a:spcPts val="0"/>
              </a:spcBef>
            </a:pPr>
            <a:r>
              <a:rPr lang="en-US" sz="3600" dirty="0" smtClean="0">
                <a:solidFill>
                  <a:schemeClr val="tx1"/>
                </a:solidFill>
              </a:rPr>
              <a:t>Consequences for Violating the </a:t>
            </a:r>
            <a:r>
              <a:rPr lang="en-US" sz="3600" dirty="0" err="1" smtClean="0">
                <a:solidFill>
                  <a:schemeClr val="tx1"/>
                </a:solidFill>
              </a:rPr>
              <a:t>Clery</a:t>
            </a:r>
            <a:r>
              <a:rPr lang="en-US" sz="3600" dirty="0" smtClean="0">
                <a:solidFill>
                  <a:schemeClr val="tx1"/>
                </a:solidFill>
              </a:rPr>
              <a:t> Act</a:t>
            </a:r>
          </a:p>
          <a:p>
            <a:pPr marL="0" lvl="0" indent="0">
              <a:spcBef>
                <a:spcPts val="0"/>
              </a:spcBef>
            </a:pPr>
            <a:endParaRPr lang="en-US" dirty="0">
              <a:solidFill>
                <a:schemeClr val="tx1"/>
              </a:solidFill>
            </a:endParaRPr>
          </a:p>
          <a:p>
            <a:pPr lvl="0">
              <a:spcBef>
                <a:spcPts val="0"/>
              </a:spcBef>
              <a:buFont typeface="Arial" panose="020B0604020202020204" pitchFamily="34" charset="0"/>
              <a:buChar char="•"/>
            </a:pPr>
            <a:r>
              <a:rPr lang="en-US" sz="2800" dirty="0" smtClean="0">
                <a:solidFill>
                  <a:schemeClr val="tx1"/>
                </a:solidFill>
              </a:rPr>
              <a:t>Loss of Title IV funding (financial aid)</a:t>
            </a:r>
          </a:p>
          <a:p>
            <a:pPr marL="0" lvl="0" indent="0">
              <a:spcBef>
                <a:spcPts val="0"/>
              </a:spcBef>
            </a:pPr>
            <a:endParaRPr lang="en-US" sz="2800" dirty="0" smtClean="0">
              <a:solidFill>
                <a:schemeClr val="tx1"/>
              </a:solidFill>
            </a:endParaRPr>
          </a:p>
          <a:p>
            <a:pPr lvl="0">
              <a:spcBef>
                <a:spcPts val="0"/>
              </a:spcBef>
              <a:buFont typeface="Arial" panose="020B0604020202020204" pitchFamily="34" charset="0"/>
              <a:buChar char="•"/>
            </a:pPr>
            <a:r>
              <a:rPr lang="en-US" sz="2800" dirty="0" smtClean="0">
                <a:solidFill>
                  <a:schemeClr val="tx1"/>
                </a:solidFill>
              </a:rPr>
              <a:t>$35,000 fine per </a:t>
            </a:r>
            <a:r>
              <a:rPr lang="en-US" sz="2800" dirty="0" smtClean="0">
                <a:solidFill>
                  <a:schemeClr val="tx1"/>
                </a:solidFill>
              </a:rPr>
              <a:t>violation</a:t>
            </a:r>
          </a:p>
          <a:p>
            <a:pPr lvl="0">
              <a:spcBef>
                <a:spcPts val="0"/>
              </a:spcBef>
              <a:buFont typeface="Arial" panose="020B0604020202020204" pitchFamily="34" charset="0"/>
              <a:buChar char="•"/>
            </a:pPr>
            <a:endParaRPr lang="en-US" sz="2800" dirty="0">
              <a:solidFill>
                <a:schemeClr val="tx1"/>
              </a:solidFill>
            </a:endParaRPr>
          </a:p>
          <a:p>
            <a:pPr lvl="0">
              <a:spcBef>
                <a:spcPts val="0"/>
              </a:spcBef>
              <a:buFont typeface="Arial" panose="020B0604020202020204" pitchFamily="34" charset="0"/>
              <a:buChar char="•"/>
            </a:pPr>
            <a:endParaRPr lang="en-US" sz="2800" dirty="0" smtClean="0">
              <a:solidFill>
                <a:schemeClr val="tx1"/>
              </a:solidFill>
            </a:endParaRPr>
          </a:p>
          <a:p>
            <a:pPr lvl="0" algn="ctr">
              <a:spcBef>
                <a:spcPts val="0"/>
              </a:spcBef>
              <a:buFont typeface="Arial" panose="020B0604020202020204" pitchFamily="34" charset="0"/>
              <a:buChar char="•"/>
            </a:pPr>
            <a:endParaRPr lang="en-US" sz="2800" dirty="0" smtClean="0">
              <a:solidFill>
                <a:schemeClr val="tx1"/>
              </a:solidFill>
            </a:endParaRPr>
          </a:p>
          <a:p>
            <a:pPr lvl="0">
              <a:spcBef>
                <a:spcPts val="0"/>
              </a:spcBef>
              <a:buFont typeface="Arial" panose="020B0604020202020204" pitchFamily="34" charset="0"/>
              <a:buChar char="•"/>
            </a:pPr>
            <a:endParaRPr lang="en-US" sz="2800" dirty="0">
              <a:solidFill>
                <a:schemeClr val="tx1"/>
              </a:solidFill>
            </a:endParaRPr>
          </a:p>
          <a:p>
            <a:pPr lvl="0">
              <a:spcBef>
                <a:spcPts val="0"/>
              </a:spcBef>
              <a:buFont typeface="Arial" panose="020B0604020202020204" pitchFamily="34" charset="0"/>
              <a:buChar char="•"/>
            </a:pPr>
            <a:endParaRPr lang="en-US" sz="2800" dirty="0">
              <a:solidFill>
                <a:schemeClr val="tx1"/>
              </a:solidFill>
            </a:endParaRPr>
          </a:p>
          <a:p>
            <a:pPr marL="0" lvl="0" indent="0">
              <a:spcBef>
                <a:spcPts val="0"/>
              </a:spcBef>
            </a:pPr>
            <a:endParaRPr lang="en-US" dirty="0">
              <a:solidFill>
                <a:schemeClr val="tx1"/>
              </a:solidFill>
            </a:endParaRPr>
          </a:p>
          <a:p>
            <a:pPr marL="0" lvl="0" indent="0">
              <a:spcBef>
                <a:spcPts val="0"/>
              </a:spcBef>
            </a:pPr>
            <a:endParaRPr lang="en-US"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1" y="3105149"/>
            <a:ext cx="2967038"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18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p:cTn id="24" dur="1000" fill="hold"/>
                                        <p:tgtEl>
                                          <p:spTgt spid="1027"/>
                                        </p:tgtEl>
                                        <p:attrNameLst>
                                          <p:attrName>ppt_w</p:attrName>
                                        </p:attrNameLst>
                                      </p:cBhvr>
                                      <p:tavLst>
                                        <p:tav tm="0">
                                          <p:val>
                                            <p:fltVal val="0"/>
                                          </p:val>
                                        </p:tav>
                                        <p:tav tm="100000">
                                          <p:val>
                                            <p:strVal val="#ppt_w"/>
                                          </p:val>
                                        </p:tav>
                                      </p:tavLst>
                                    </p:anim>
                                    <p:anim calcmode="lin" valueType="num">
                                      <p:cBhvr>
                                        <p:cTn id="25" dur="1000" fill="hold"/>
                                        <p:tgtEl>
                                          <p:spTgt spid="1027"/>
                                        </p:tgtEl>
                                        <p:attrNameLst>
                                          <p:attrName>ppt_h</p:attrName>
                                        </p:attrNameLst>
                                      </p:cBhvr>
                                      <p:tavLst>
                                        <p:tav tm="0">
                                          <p:val>
                                            <p:fltVal val="0"/>
                                          </p:val>
                                        </p:tav>
                                        <p:tav tm="100000">
                                          <p:val>
                                            <p:strVal val="#ppt_h"/>
                                          </p:val>
                                        </p:tav>
                                      </p:tavLst>
                                    </p:anim>
                                    <p:anim calcmode="lin" valueType="num">
                                      <p:cBhvr>
                                        <p:cTn id="26" dur="1000" fill="hold"/>
                                        <p:tgtEl>
                                          <p:spTgt spid="1027"/>
                                        </p:tgtEl>
                                        <p:attrNameLst>
                                          <p:attrName>style.rotation</p:attrName>
                                        </p:attrNameLst>
                                      </p:cBhvr>
                                      <p:tavLst>
                                        <p:tav tm="0">
                                          <p:val>
                                            <p:fltVal val="90"/>
                                          </p:val>
                                        </p:tav>
                                        <p:tav tm="100000">
                                          <p:val>
                                            <p:fltVal val="0"/>
                                          </p:val>
                                        </p:tav>
                                      </p:tavLst>
                                    </p:anim>
                                    <p:animEffect transition="in" filter="fade">
                                      <p:cBhvr>
                                        <p:cTn id="2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3"/>
          </p:nvPr>
        </p:nvSpPr>
        <p:spPr>
          <a:xfrm>
            <a:off x="472439" y="400050"/>
            <a:ext cx="8033385" cy="5372100"/>
          </a:xfrm>
        </p:spPr>
        <p:txBody>
          <a:bodyPr>
            <a:normAutofit/>
          </a:bodyPr>
          <a:lstStyle/>
          <a:p>
            <a:pPr marL="0" lvl="0" indent="0" algn="ctr">
              <a:spcBef>
                <a:spcPts val="0"/>
              </a:spcBef>
            </a:pPr>
            <a:r>
              <a:rPr lang="en-US" sz="3600" dirty="0" smtClean="0">
                <a:solidFill>
                  <a:schemeClr val="tx1"/>
                </a:solidFill>
              </a:rPr>
              <a:t>Requirements of the </a:t>
            </a:r>
            <a:r>
              <a:rPr lang="en-US" sz="3600" dirty="0" err="1" smtClean="0">
                <a:solidFill>
                  <a:schemeClr val="tx1"/>
                </a:solidFill>
              </a:rPr>
              <a:t>Clery</a:t>
            </a:r>
            <a:r>
              <a:rPr lang="en-US" sz="3600" dirty="0" smtClean="0">
                <a:solidFill>
                  <a:schemeClr val="tx1"/>
                </a:solidFill>
              </a:rPr>
              <a:t> Act</a:t>
            </a:r>
          </a:p>
          <a:p>
            <a:pPr lvl="0">
              <a:spcBef>
                <a:spcPts val="0"/>
              </a:spcBef>
              <a:buFont typeface="Arial" panose="020B0604020202020204" pitchFamily="34" charset="0"/>
              <a:buChar char="•"/>
            </a:pPr>
            <a:endParaRPr lang="en-US" dirty="0" smtClean="0">
              <a:solidFill>
                <a:schemeClr val="tx1"/>
              </a:solidFill>
            </a:endParaRPr>
          </a:p>
          <a:p>
            <a:pPr lvl="0">
              <a:spcBef>
                <a:spcPts val="0"/>
              </a:spcBef>
              <a:buFont typeface="Arial" panose="020B0604020202020204" pitchFamily="34" charset="0"/>
              <a:buChar char="•"/>
            </a:pPr>
            <a:r>
              <a:rPr lang="en-US" sz="2800" dirty="0" smtClean="0">
                <a:solidFill>
                  <a:schemeClr val="tx1"/>
                </a:solidFill>
              </a:rPr>
              <a:t> Identify </a:t>
            </a:r>
            <a:r>
              <a:rPr lang="en-US" sz="2800" dirty="0">
                <a:solidFill>
                  <a:schemeClr val="tx1"/>
                </a:solidFill>
              </a:rPr>
              <a:t>Campus Security Authorities (CSAs)</a:t>
            </a:r>
          </a:p>
          <a:p>
            <a:pPr marL="457200" lvl="0" indent="-457200">
              <a:spcBef>
                <a:spcPts val="0"/>
              </a:spcBef>
              <a:buFont typeface="Arial" panose="020B0604020202020204" pitchFamily="34" charset="0"/>
              <a:buChar char="•"/>
            </a:pPr>
            <a:r>
              <a:rPr lang="en-US" sz="2800" dirty="0" smtClean="0">
                <a:solidFill>
                  <a:schemeClr val="tx1"/>
                </a:solidFill>
              </a:rPr>
              <a:t>Determine UNT’s </a:t>
            </a:r>
            <a:r>
              <a:rPr lang="en-US" sz="2800" dirty="0" err="1">
                <a:solidFill>
                  <a:schemeClr val="tx1"/>
                </a:solidFill>
              </a:rPr>
              <a:t>Clery</a:t>
            </a:r>
            <a:r>
              <a:rPr lang="en-US" sz="2800" dirty="0">
                <a:solidFill>
                  <a:schemeClr val="tx1"/>
                </a:solidFill>
              </a:rPr>
              <a:t> </a:t>
            </a:r>
            <a:r>
              <a:rPr lang="en-US" sz="2800" dirty="0" smtClean="0">
                <a:solidFill>
                  <a:schemeClr val="tx1"/>
                </a:solidFill>
              </a:rPr>
              <a:t>Geography</a:t>
            </a:r>
          </a:p>
          <a:p>
            <a:pPr marL="457200" lvl="0" indent="-457200">
              <a:spcBef>
                <a:spcPts val="0"/>
              </a:spcBef>
              <a:buFont typeface="Arial" panose="020B0604020202020204" pitchFamily="34" charset="0"/>
              <a:buChar char="•"/>
            </a:pPr>
            <a:r>
              <a:rPr lang="en-US" sz="2800" dirty="0">
                <a:solidFill>
                  <a:schemeClr val="tx1"/>
                </a:solidFill>
              </a:rPr>
              <a:t>Collect </a:t>
            </a:r>
            <a:r>
              <a:rPr lang="en-US" sz="2800" dirty="0" err="1">
                <a:solidFill>
                  <a:schemeClr val="tx1"/>
                </a:solidFill>
              </a:rPr>
              <a:t>Clery</a:t>
            </a:r>
            <a:r>
              <a:rPr lang="en-US" sz="2800" dirty="0">
                <a:solidFill>
                  <a:schemeClr val="tx1"/>
                </a:solidFill>
              </a:rPr>
              <a:t> Crime Statistics</a:t>
            </a:r>
          </a:p>
          <a:p>
            <a:pPr marL="457200" lvl="0" indent="-457200">
              <a:spcBef>
                <a:spcPts val="0"/>
              </a:spcBef>
              <a:buFont typeface="Arial" panose="020B0604020202020204" pitchFamily="34" charset="0"/>
              <a:buChar char="•"/>
            </a:pPr>
            <a:r>
              <a:rPr lang="en-US" sz="2800" dirty="0" smtClean="0">
                <a:solidFill>
                  <a:schemeClr val="tx1"/>
                </a:solidFill>
              </a:rPr>
              <a:t>Issue Timely Warnings &amp; Emergency Notifications</a:t>
            </a:r>
            <a:endParaRPr lang="en-US" sz="2800" dirty="0">
              <a:solidFill>
                <a:schemeClr val="tx1"/>
              </a:solidFill>
            </a:endParaRPr>
          </a:p>
          <a:p>
            <a:pPr marL="457200" lvl="0" indent="-457200">
              <a:spcBef>
                <a:spcPts val="0"/>
              </a:spcBef>
              <a:buFont typeface="Arial" panose="020B0604020202020204" pitchFamily="34" charset="0"/>
              <a:buChar char="•"/>
            </a:pPr>
            <a:r>
              <a:rPr lang="en-US" sz="2800" dirty="0" smtClean="0">
                <a:solidFill>
                  <a:schemeClr val="tx1"/>
                </a:solidFill>
              </a:rPr>
              <a:t>Maintain Crime/Fire </a:t>
            </a:r>
            <a:r>
              <a:rPr lang="en-US" sz="2800" dirty="0">
                <a:solidFill>
                  <a:schemeClr val="tx1"/>
                </a:solidFill>
              </a:rPr>
              <a:t>Log</a:t>
            </a:r>
          </a:p>
          <a:p>
            <a:pPr marL="457200" lvl="0" indent="-457200">
              <a:spcBef>
                <a:spcPts val="0"/>
              </a:spcBef>
              <a:buFont typeface="Arial" panose="020B0604020202020204" pitchFamily="34" charset="0"/>
              <a:buChar char="•"/>
            </a:pPr>
            <a:r>
              <a:rPr lang="en-US" sz="2800" dirty="0" smtClean="0">
                <a:solidFill>
                  <a:schemeClr val="tx1"/>
                </a:solidFill>
              </a:rPr>
              <a:t>Publish the Annual </a:t>
            </a:r>
            <a:r>
              <a:rPr lang="en-US" sz="2800" dirty="0">
                <a:solidFill>
                  <a:schemeClr val="tx1"/>
                </a:solidFill>
              </a:rPr>
              <a:t>Security &amp; Fire Safety </a:t>
            </a:r>
            <a:r>
              <a:rPr lang="en-US" sz="2800" dirty="0" smtClean="0">
                <a:solidFill>
                  <a:schemeClr val="tx1"/>
                </a:solidFill>
              </a:rPr>
              <a:t>Report</a:t>
            </a:r>
          </a:p>
          <a:p>
            <a:pPr marL="457200" lvl="0" indent="-457200">
              <a:spcBef>
                <a:spcPts val="0"/>
              </a:spcBef>
              <a:buFont typeface="Arial" panose="020B0604020202020204" pitchFamily="34" charset="0"/>
              <a:buChar char="•"/>
            </a:pPr>
            <a:r>
              <a:rPr lang="en-US" sz="2800" dirty="0" smtClean="0">
                <a:solidFill>
                  <a:schemeClr val="tx1"/>
                </a:solidFill>
              </a:rPr>
              <a:t>Submit crime/fire statistics to the US Department of Education</a:t>
            </a:r>
            <a:endParaRPr lang="en-US" sz="2800" dirty="0">
              <a:solidFill>
                <a:schemeClr val="tx1"/>
              </a:solidFill>
            </a:endParaRPr>
          </a:p>
          <a:p>
            <a:pPr marL="0" lvl="0" indent="0">
              <a:spcBef>
                <a:spcPts val="0"/>
              </a:spcBef>
            </a:pPr>
            <a:endParaRPr lang="en-US" dirty="0">
              <a:solidFill>
                <a:schemeClr val="tx1"/>
              </a:solidFill>
            </a:endParaRPr>
          </a:p>
          <a:p>
            <a:pPr marL="0" lvl="0" indent="0">
              <a:spcBef>
                <a:spcPts val="0"/>
              </a:spcBef>
            </a:pPr>
            <a:endParaRPr lang="en-US" dirty="0">
              <a:solidFill>
                <a:schemeClr val="tx1"/>
              </a:solidFill>
            </a:endParaRPr>
          </a:p>
        </p:txBody>
      </p:sp>
    </p:spTree>
    <p:extLst>
      <p:ext uri="{BB962C8B-B14F-4D97-AF65-F5344CB8AC3E}">
        <p14:creationId xmlns:p14="http://schemas.microsoft.com/office/powerpoint/2010/main" val="184514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39" y="381001"/>
            <a:ext cx="8071485" cy="5210174"/>
          </a:xfrm>
        </p:spPr>
        <p:txBody>
          <a:bodyPr>
            <a:normAutofit/>
          </a:bodyPr>
          <a:lstStyle/>
          <a:p>
            <a:pPr marL="0" algn="ctr">
              <a:spcBef>
                <a:spcPts val="0"/>
              </a:spcBef>
            </a:pPr>
            <a:r>
              <a:rPr lang="en-US" sz="3200" dirty="0" smtClean="0">
                <a:solidFill>
                  <a:schemeClr val="tx1"/>
                </a:solidFill>
              </a:rPr>
              <a:t>Identifying Campus Security Authorities</a:t>
            </a:r>
          </a:p>
          <a:p>
            <a:pPr marL="0">
              <a:spcBef>
                <a:spcPts val="0"/>
              </a:spcBef>
            </a:pPr>
            <a:endParaRPr lang="en-US" dirty="0">
              <a:solidFill>
                <a:schemeClr val="tx1"/>
              </a:solidFill>
            </a:endParaRPr>
          </a:p>
          <a:p>
            <a:pPr marL="0">
              <a:spcBef>
                <a:spcPts val="0"/>
              </a:spcBef>
            </a:pPr>
            <a:r>
              <a:rPr lang="en-US" dirty="0" smtClean="0">
                <a:solidFill>
                  <a:schemeClr val="tx1"/>
                </a:solidFill>
              </a:rPr>
              <a:t>In order to ensure all criminal activity is disclosed, the </a:t>
            </a:r>
            <a:r>
              <a:rPr lang="en-US" dirty="0">
                <a:solidFill>
                  <a:schemeClr val="tx1"/>
                </a:solidFill>
              </a:rPr>
              <a:t>Clery </a:t>
            </a:r>
            <a:r>
              <a:rPr lang="en-US" dirty="0" smtClean="0">
                <a:solidFill>
                  <a:schemeClr val="tx1"/>
                </a:solidFill>
              </a:rPr>
              <a:t>Act requires </a:t>
            </a:r>
            <a:r>
              <a:rPr lang="en-US" dirty="0">
                <a:solidFill>
                  <a:schemeClr val="tx1"/>
                </a:solidFill>
              </a:rPr>
              <a:t>UNT to identify individuals </a:t>
            </a:r>
            <a:r>
              <a:rPr lang="en-US" dirty="0" smtClean="0">
                <a:solidFill>
                  <a:schemeClr val="tx1"/>
                </a:solidFill>
              </a:rPr>
              <a:t>and organizations to which crimes may be reported as a result of their position with UNT.</a:t>
            </a:r>
          </a:p>
          <a:p>
            <a:pPr marL="0">
              <a:spcBef>
                <a:spcPts val="0"/>
              </a:spcBef>
            </a:pPr>
            <a:endParaRPr lang="en-US" dirty="0" smtClean="0">
              <a:solidFill>
                <a:schemeClr val="tx1"/>
              </a:solidFill>
            </a:endParaRPr>
          </a:p>
          <a:p>
            <a:pPr marL="0">
              <a:spcBef>
                <a:spcPts val="0"/>
              </a:spcBef>
            </a:pPr>
            <a:r>
              <a:rPr lang="en-US" dirty="0" smtClean="0">
                <a:solidFill>
                  <a:schemeClr val="tx1"/>
                </a:solidFill>
              </a:rPr>
              <a:t>These individuals and organizations are called Campus </a:t>
            </a:r>
            <a:r>
              <a:rPr lang="en-US" dirty="0">
                <a:solidFill>
                  <a:schemeClr val="tx1"/>
                </a:solidFill>
              </a:rPr>
              <a:t>Security Authorities (CSAs).  </a:t>
            </a:r>
          </a:p>
          <a:p>
            <a:pPr marL="0">
              <a:spcBef>
                <a:spcPts val="0"/>
              </a:spcBef>
            </a:pPr>
            <a:endParaRPr lang="en-US" dirty="0">
              <a:solidFill>
                <a:schemeClr val="tx1"/>
              </a:solidFill>
            </a:endParaRPr>
          </a:p>
          <a:p>
            <a:pPr marL="0">
              <a:spcBef>
                <a:spcPts val="0"/>
              </a:spcBef>
            </a:pPr>
            <a:r>
              <a:rPr lang="en-US" dirty="0">
                <a:solidFill>
                  <a:schemeClr val="tx1"/>
                </a:solidFill>
              </a:rPr>
              <a:t>If you’re participating in this training, UNT has identified your </a:t>
            </a:r>
            <a:r>
              <a:rPr lang="en-US" dirty="0" smtClean="0">
                <a:solidFill>
                  <a:schemeClr val="tx1"/>
                </a:solidFill>
              </a:rPr>
              <a:t>position </a:t>
            </a:r>
            <a:r>
              <a:rPr lang="en-US" dirty="0">
                <a:solidFill>
                  <a:schemeClr val="tx1"/>
                </a:solidFill>
              </a:rPr>
              <a:t>as a CSA and you have specific responsibilities that are </a:t>
            </a:r>
            <a:r>
              <a:rPr lang="en-US" dirty="0" smtClean="0">
                <a:solidFill>
                  <a:schemeClr val="tx1"/>
                </a:solidFill>
              </a:rPr>
              <a:t>required by </a:t>
            </a:r>
            <a:r>
              <a:rPr lang="en-US" dirty="0">
                <a:solidFill>
                  <a:schemeClr val="tx1"/>
                </a:solidFill>
              </a:rPr>
              <a:t>federal law!</a:t>
            </a:r>
          </a:p>
          <a:p>
            <a:pPr marL="0">
              <a:spcBef>
                <a:spcPts val="0"/>
              </a:spcBef>
            </a:pPr>
            <a:endParaRPr lang="en-US" dirty="0">
              <a:solidFill>
                <a:schemeClr val="tx1"/>
              </a:solidFill>
            </a:endParaRPr>
          </a:p>
        </p:txBody>
      </p:sp>
    </p:spTree>
    <p:extLst>
      <p:ext uri="{BB962C8B-B14F-4D97-AF65-F5344CB8AC3E}">
        <p14:creationId xmlns:p14="http://schemas.microsoft.com/office/powerpoint/2010/main" val="4264907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40" y="314325"/>
            <a:ext cx="8252460" cy="5362575"/>
          </a:xfrm>
        </p:spPr>
        <p:txBody>
          <a:bodyPr>
            <a:normAutofit fontScale="92500" lnSpcReduction="10000"/>
          </a:bodyPr>
          <a:lstStyle/>
          <a:p>
            <a:pPr algn="ctr"/>
            <a:r>
              <a:rPr lang="en-US" sz="3000" dirty="0" smtClean="0">
                <a:solidFill>
                  <a:schemeClr val="tx1"/>
                </a:solidFill>
              </a:rPr>
              <a:t>The following individuals and organizations are Campus Security Authorities</a:t>
            </a:r>
          </a:p>
          <a:p>
            <a:pPr algn="ctr"/>
            <a:endParaRPr lang="en-US" sz="2000" dirty="0" smtClean="0">
              <a:solidFill>
                <a:schemeClr val="tx1"/>
              </a:solidFill>
            </a:endParaRPr>
          </a:p>
          <a:p>
            <a:pPr marL="457200" indent="-457200">
              <a:buAutoNum type="arabicPeriod"/>
            </a:pPr>
            <a:r>
              <a:rPr lang="en-US" sz="2000" dirty="0" smtClean="0">
                <a:solidFill>
                  <a:schemeClr val="tx1"/>
                </a:solidFill>
              </a:rPr>
              <a:t>Members of the UNT Police Department</a:t>
            </a:r>
          </a:p>
          <a:p>
            <a:pPr marL="457200" indent="-457200">
              <a:buAutoNum type="arabicPeriod"/>
            </a:pPr>
            <a:r>
              <a:rPr lang="en-US" sz="2000" dirty="0" smtClean="0">
                <a:solidFill>
                  <a:schemeClr val="tx1"/>
                </a:solidFill>
              </a:rPr>
              <a:t>Individuals who have responsibility for campus security but are not members of the UNT Police Department.  An example would be an individual that </a:t>
            </a:r>
            <a:r>
              <a:rPr lang="en-US" sz="2000" u="sng" dirty="0" smtClean="0">
                <a:solidFill>
                  <a:schemeClr val="tx1"/>
                </a:solidFill>
              </a:rPr>
              <a:t>monitors the entrance into buildings</a:t>
            </a:r>
            <a:r>
              <a:rPr lang="en-US" sz="2000" dirty="0" smtClean="0">
                <a:solidFill>
                  <a:schemeClr val="tx1"/>
                </a:solidFill>
              </a:rPr>
              <a:t> and property or acts as </a:t>
            </a:r>
            <a:r>
              <a:rPr lang="en-US" sz="2000" u="sng" dirty="0" smtClean="0">
                <a:solidFill>
                  <a:schemeClr val="tx1"/>
                </a:solidFill>
              </a:rPr>
              <a:t>event security</a:t>
            </a:r>
            <a:r>
              <a:rPr lang="en-US" sz="2000" dirty="0" smtClean="0">
                <a:solidFill>
                  <a:schemeClr val="tx1"/>
                </a:solidFill>
              </a:rPr>
              <a:t>.</a:t>
            </a:r>
          </a:p>
          <a:p>
            <a:pPr marL="457200" indent="-457200">
              <a:buAutoNum type="arabicPeriod"/>
            </a:pPr>
            <a:r>
              <a:rPr lang="en-US" sz="2000" dirty="0" smtClean="0">
                <a:solidFill>
                  <a:schemeClr val="tx1"/>
                </a:solidFill>
              </a:rPr>
              <a:t>An individual or organization specified in the institution’s statement of campus security policy as an individual or organization to which students and employees </a:t>
            </a:r>
            <a:r>
              <a:rPr lang="en-US" sz="2000" u="sng" dirty="0" smtClean="0">
                <a:solidFill>
                  <a:schemeClr val="tx1"/>
                </a:solidFill>
              </a:rPr>
              <a:t>should report criminal offenses</a:t>
            </a:r>
            <a:r>
              <a:rPr lang="en-US" sz="2000" dirty="0" smtClean="0">
                <a:solidFill>
                  <a:schemeClr val="tx1"/>
                </a:solidFill>
              </a:rPr>
              <a:t>.  UNT has designated this to be the UNT Police Department.  </a:t>
            </a:r>
          </a:p>
          <a:p>
            <a:pPr marL="457200" indent="-457200">
              <a:buAutoNum type="arabicPeriod"/>
            </a:pPr>
            <a:r>
              <a:rPr lang="en-US" sz="2000" dirty="0" smtClean="0">
                <a:solidFill>
                  <a:schemeClr val="tx1"/>
                </a:solidFill>
              </a:rPr>
              <a:t>An official of an institution who has </a:t>
            </a:r>
            <a:r>
              <a:rPr lang="en-US" sz="2000" u="sng" dirty="0" smtClean="0">
                <a:solidFill>
                  <a:schemeClr val="tx1"/>
                </a:solidFill>
              </a:rPr>
              <a:t>significant responsibility for student and campus activities</a:t>
            </a:r>
            <a:r>
              <a:rPr lang="en-US" sz="2000" dirty="0" smtClean="0">
                <a:solidFill>
                  <a:schemeClr val="tx1"/>
                </a:solidFill>
              </a:rPr>
              <a:t>, including, but not limited to, student housing, student discipline and campus judicial proceedings.  Examples include </a:t>
            </a:r>
            <a:r>
              <a:rPr lang="en-US" sz="2000" u="sng" dirty="0" smtClean="0">
                <a:solidFill>
                  <a:schemeClr val="tx1"/>
                </a:solidFill>
              </a:rPr>
              <a:t>deans, directors, department heads, coaches, trainers, hall directors, resident assistants, academic advisors, and faculty advisors to student groups</a:t>
            </a:r>
            <a:r>
              <a:rPr lang="en-US" sz="2000" dirty="0" smtClean="0">
                <a:solidFill>
                  <a:schemeClr val="tx1"/>
                </a:solidFill>
              </a:rPr>
              <a:t>.</a:t>
            </a:r>
          </a:p>
        </p:txBody>
      </p:sp>
    </p:spTree>
    <p:extLst>
      <p:ext uri="{BB962C8B-B14F-4D97-AF65-F5344CB8AC3E}">
        <p14:creationId xmlns:p14="http://schemas.microsoft.com/office/powerpoint/2010/main" val="92588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440" y="457200"/>
            <a:ext cx="8214360" cy="4991100"/>
          </a:xfrm>
        </p:spPr>
        <p:txBody>
          <a:bodyPr/>
          <a:lstStyle/>
          <a:p>
            <a:endParaRPr lang="en-US" dirty="0" smtClean="0">
              <a:solidFill>
                <a:schemeClr val="tx1"/>
              </a:solidFill>
            </a:endParaRPr>
          </a:p>
          <a:p>
            <a:r>
              <a:rPr lang="en-US" dirty="0" smtClean="0">
                <a:solidFill>
                  <a:schemeClr val="tx1"/>
                </a:solidFill>
              </a:rPr>
              <a:t>The following individuals are not considered CSAs.</a:t>
            </a:r>
          </a:p>
          <a:p>
            <a:endParaRPr lang="en-US" dirty="0" smtClean="0">
              <a:solidFill>
                <a:schemeClr val="tx1"/>
              </a:solidFill>
            </a:endParaRPr>
          </a:p>
          <a:p>
            <a:pPr marL="457200" indent="-457200">
              <a:buAutoNum type="arabicPeriod"/>
            </a:pPr>
            <a:r>
              <a:rPr lang="en-US" dirty="0" smtClean="0">
                <a:solidFill>
                  <a:schemeClr val="tx1"/>
                </a:solidFill>
              </a:rPr>
              <a:t>A faculty member who does not have any responsibility for students and campus activity beyond the classroom</a:t>
            </a:r>
          </a:p>
          <a:p>
            <a:pPr marL="457200" indent="-457200">
              <a:buAutoNum type="arabicPeriod"/>
            </a:pPr>
            <a:r>
              <a:rPr lang="en-US" dirty="0" smtClean="0">
                <a:solidFill>
                  <a:schemeClr val="tx1"/>
                </a:solidFill>
              </a:rPr>
              <a:t>Clerical or cafeteria staff</a:t>
            </a:r>
          </a:p>
          <a:p>
            <a:pPr marL="457200" indent="-457200">
              <a:buAutoNum type="arabicPeriod"/>
            </a:pPr>
            <a:r>
              <a:rPr lang="en-US" dirty="0" smtClean="0">
                <a:solidFill>
                  <a:schemeClr val="tx1"/>
                </a:solidFill>
              </a:rPr>
              <a:t>Facilities or maintenance staff</a:t>
            </a:r>
          </a:p>
          <a:p>
            <a:pPr marL="457200" indent="-457200">
              <a:buAutoNum type="arabicPeriod"/>
            </a:pPr>
            <a:r>
              <a:rPr lang="en-US" dirty="0" smtClean="0">
                <a:solidFill>
                  <a:schemeClr val="tx1"/>
                </a:solidFill>
              </a:rPr>
              <a:t>Any support position that does not have significant responsibility for students and campus activities</a:t>
            </a:r>
          </a:p>
          <a:p>
            <a:pPr marL="457200" indent="-457200">
              <a:buAutoNum type="arabicPeriod"/>
            </a:pPr>
            <a:endParaRPr lang="en-US" dirty="0" smtClean="0">
              <a:solidFill>
                <a:schemeClr val="tx1"/>
              </a:solidFill>
            </a:endParaRPr>
          </a:p>
          <a:p>
            <a:pPr marL="457200" indent="-457200">
              <a:buAutoNum type="arabicPeriod"/>
            </a:pPr>
            <a:endParaRPr lang="en-US" dirty="0">
              <a:solidFill>
                <a:schemeClr val="tx1"/>
              </a:solidFill>
            </a:endParaRPr>
          </a:p>
        </p:txBody>
      </p:sp>
    </p:spTree>
    <p:extLst>
      <p:ext uri="{BB962C8B-B14F-4D97-AF65-F5344CB8AC3E}">
        <p14:creationId xmlns:p14="http://schemas.microsoft.com/office/powerpoint/2010/main" val="38285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139A29"/>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2138</Words>
  <Application>Microsoft Office PowerPoint</Application>
  <PresentationFormat>Letter Paper (8.5x11 in)</PresentationFormat>
  <Paragraphs>193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2013-08-23T19:15:00Z</dcterms:created>
  <dcterms:modified xsi:type="dcterms:W3CDTF">2015-01-27T18:35:01Z</dcterms:modified>
</cp:coreProperties>
</file>